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5" r:id="rId1"/>
  </p:sldMasterIdLst>
  <p:notesMasterIdLst>
    <p:notesMasterId r:id="rId19"/>
  </p:notesMasterIdLst>
  <p:sldIdLst>
    <p:sldId id="309" r:id="rId2"/>
    <p:sldId id="385" r:id="rId3"/>
    <p:sldId id="386" r:id="rId4"/>
    <p:sldId id="387" r:id="rId5"/>
    <p:sldId id="376" r:id="rId6"/>
    <p:sldId id="388" r:id="rId7"/>
    <p:sldId id="377" r:id="rId8"/>
    <p:sldId id="378" r:id="rId9"/>
    <p:sldId id="379" r:id="rId10"/>
    <p:sldId id="380" r:id="rId11"/>
    <p:sldId id="381" r:id="rId12"/>
    <p:sldId id="382" r:id="rId13"/>
    <p:sldId id="383" r:id="rId14"/>
    <p:sldId id="384" r:id="rId15"/>
    <p:sldId id="374" r:id="rId16"/>
    <p:sldId id="361" r:id="rId17"/>
    <p:sldId id="362" r:id="rId18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FF6600"/>
    <a:srgbClr val="F81D06"/>
    <a:srgbClr val="FFCC66"/>
    <a:srgbClr val="FFFF99"/>
    <a:srgbClr val="41A5E9"/>
    <a:srgbClr val="6600FF"/>
    <a:srgbClr val="FDCBD2"/>
    <a:srgbClr val="FF9966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13" autoAdjust="0"/>
    <p:restoredTop sz="85362" autoAdjust="0"/>
  </p:normalViewPr>
  <p:slideViewPr>
    <p:cSldViewPr>
      <p:cViewPr varScale="1">
        <p:scale>
          <a:sx n="84" d="100"/>
          <a:sy n="84" d="100"/>
        </p:scale>
        <p:origin x="-84" y="-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A3D43F-42B0-4115-9696-FBE524545BB2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6B20A4B-2F50-4B5D-BBEF-F2EC7A6A892A}">
      <dgm:prSet phldrT="[Текст]" custT="1"/>
      <dgm:spPr/>
      <dgm:t>
        <a:bodyPr/>
        <a:lstStyle/>
        <a:p>
          <a:r>
            <a:rPr lang="ru-RU" sz="1600" b="1" spc="-3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Процессная инновация</a:t>
          </a:r>
          <a:r>
            <a:rPr lang="ru-RU" sz="1600" b="1" spc="-3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- конечный результат инновационной деятельности, получивший воплощение в виде нового или усовершенствованного </a:t>
          </a:r>
          <a:br>
            <a:rPr lang="ru-RU" sz="1600" b="1" spc="-3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600" b="1" spc="-3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бизнес-процесса</a:t>
          </a:r>
          <a:r>
            <a:rPr lang="ru-RU" sz="1600" b="1" spc="-3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значительно отличающегося от предыдущего соответствующего бизнес-процесса организации и используемого в практической деятельности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C0BA96F-AF91-43E8-855E-4F44318E5DCC}">
      <dgm:prSet phldrT="[Текст]" custT="1"/>
      <dgm:spPr/>
      <dgm:t>
        <a:bodyPr/>
        <a:lstStyle/>
        <a:p>
          <a:r>
            <a:rPr lang="ru-RU" sz="1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Продуктовая инновация </a:t>
          </a:r>
          <a:r>
            <a:rPr lang="ru-RU" sz="1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конечный результат инновационной деятельности, получивший воплощение в виде нового или усовершенствованного </a:t>
          </a:r>
          <a:r>
            <a:rPr lang="ru-RU" sz="1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продукта</a:t>
          </a:r>
          <a:r>
            <a:rPr lang="ru-RU" sz="1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(товара, услуги),  уже внедренного на рынке и значительно отличающегося </a:t>
          </a:r>
          <a:br>
            <a:rPr lang="ru-RU" sz="1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от продуктов, производившихся организацией ранее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C115231-392C-4EFB-ABEB-181DF4A04E0A}">
      <dgm:prSet phldrT="[Текст]" custT="1"/>
      <dgm:spPr/>
      <dgm:t>
        <a:bodyPr/>
        <a:lstStyle/>
        <a:p>
          <a:r>
            <a:rPr lang="ru-RU" sz="1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Инновации  </a:t>
          </a:r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ru-RU" sz="1600" b="1" dirty="0" smtClean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внедренные на рынке новые или усовершенствованные продукты (товары, услуги), которые значительно отличаются от продуктов, производившихся организацией ранее, внедренные в практику новые или усовершенствованные </a:t>
          </a:r>
          <a:br>
            <a:rPr lang="ru-RU" sz="1600" b="1" dirty="0" smtClean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600" b="1" dirty="0" smtClean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бизнес-процессы, которые значительно отличаются от предыдущих соответствующих бизнес-процессов, используемых в организации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69A6BCF-0912-4C0C-B236-D540F8A3964C}" type="sibTrans" cxnId="{55A7CB74-47F8-4C38-A94B-10D0AEBC17C7}">
      <dgm:prSet/>
      <dgm:spPr/>
      <dgm:t>
        <a:bodyPr/>
        <a:lstStyle/>
        <a:p>
          <a:endParaRPr lang="ru-RU"/>
        </a:p>
      </dgm:t>
    </dgm:pt>
    <dgm:pt modelId="{BB06AB6D-B0CC-4D6C-8AC9-FC6F305CB2BC}" type="parTrans" cxnId="{55A7CB74-47F8-4C38-A94B-10D0AEBC17C7}">
      <dgm:prSet/>
      <dgm:spPr/>
      <dgm:t>
        <a:bodyPr/>
        <a:lstStyle/>
        <a:p>
          <a:endParaRPr lang="ru-RU"/>
        </a:p>
      </dgm:t>
    </dgm:pt>
    <dgm:pt modelId="{7ECEA48C-E9D1-4A4B-B3DF-DE99DCD9ED8D}" type="sibTrans" cxnId="{AD9F2BB3-12AD-4FDE-8BD1-37DAE320F78A}">
      <dgm:prSet/>
      <dgm:spPr/>
      <dgm:t>
        <a:bodyPr/>
        <a:lstStyle/>
        <a:p>
          <a:endParaRPr lang="ru-RU"/>
        </a:p>
      </dgm:t>
    </dgm:pt>
    <dgm:pt modelId="{78445951-52D9-47DC-9C4D-E48BA875A230}" type="parTrans" cxnId="{AD9F2BB3-12AD-4FDE-8BD1-37DAE320F78A}">
      <dgm:prSet/>
      <dgm:spPr/>
      <dgm:t>
        <a:bodyPr/>
        <a:lstStyle/>
        <a:p>
          <a:endParaRPr lang="ru-RU"/>
        </a:p>
      </dgm:t>
    </dgm:pt>
    <dgm:pt modelId="{8354CFA7-278C-4E89-8B35-AFC37B339FDC}" type="sibTrans" cxnId="{A6241BB4-16EB-420E-AB12-6124698951BF}">
      <dgm:prSet/>
      <dgm:spPr/>
      <dgm:t>
        <a:bodyPr/>
        <a:lstStyle/>
        <a:p>
          <a:endParaRPr lang="ru-RU"/>
        </a:p>
      </dgm:t>
    </dgm:pt>
    <dgm:pt modelId="{7FF9FA2A-D4FA-4E93-B1E9-EA37FCB760D1}" type="parTrans" cxnId="{A6241BB4-16EB-420E-AB12-6124698951BF}">
      <dgm:prSet/>
      <dgm:spPr/>
      <dgm:t>
        <a:bodyPr/>
        <a:lstStyle/>
        <a:p>
          <a:endParaRPr lang="ru-RU"/>
        </a:p>
      </dgm:t>
    </dgm:pt>
    <dgm:pt modelId="{580470C1-7931-451E-91BB-5E11096BCEA3}" type="pres">
      <dgm:prSet presAssocID="{8DA3D43F-42B0-4115-9696-FBE524545BB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5B4C094-0E28-450E-ADCB-2BF93AB302F8}" type="pres">
      <dgm:prSet presAssocID="{BC115231-392C-4EFB-ABEB-181DF4A04E0A}" presName="hierRoot1" presStyleCnt="0"/>
      <dgm:spPr/>
    </dgm:pt>
    <dgm:pt modelId="{84E35F47-C8FE-444B-A624-01F83B4AB071}" type="pres">
      <dgm:prSet presAssocID="{BC115231-392C-4EFB-ABEB-181DF4A04E0A}" presName="composite" presStyleCnt="0"/>
      <dgm:spPr/>
    </dgm:pt>
    <dgm:pt modelId="{A959AEC4-8A51-4B4F-B92B-655201B9AF96}" type="pres">
      <dgm:prSet presAssocID="{BC115231-392C-4EFB-ABEB-181DF4A04E0A}" presName="background" presStyleLbl="node0" presStyleIdx="0" presStyleCnt="1"/>
      <dgm:spPr>
        <a:solidFill>
          <a:schemeClr val="accent1"/>
        </a:solidFill>
      </dgm:spPr>
      <dgm:t>
        <a:bodyPr/>
        <a:lstStyle/>
        <a:p>
          <a:endParaRPr lang="ru-RU"/>
        </a:p>
      </dgm:t>
    </dgm:pt>
    <dgm:pt modelId="{89822B2E-5DEF-4CAB-85CF-FC46393E267E}" type="pres">
      <dgm:prSet presAssocID="{BC115231-392C-4EFB-ABEB-181DF4A04E0A}" presName="text" presStyleLbl="fgAcc0" presStyleIdx="0" presStyleCnt="1" custScaleX="140684" custScaleY="11273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4C93638-5BD7-4C29-9F91-D202E9A78284}" type="pres">
      <dgm:prSet presAssocID="{BC115231-392C-4EFB-ABEB-181DF4A04E0A}" presName="hierChild2" presStyleCnt="0"/>
      <dgm:spPr/>
    </dgm:pt>
    <dgm:pt modelId="{99338E7F-B4D1-4538-A9AA-49553159F142}" type="pres">
      <dgm:prSet presAssocID="{7FF9FA2A-D4FA-4E93-B1E9-EA37FCB760D1}" presName="Name10" presStyleLbl="parChTrans1D2" presStyleIdx="0" presStyleCnt="2"/>
      <dgm:spPr/>
      <dgm:t>
        <a:bodyPr/>
        <a:lstStyle/>
        <a:p>
          <a:endParaRPr lang="ru-RU"/>
        </a:p>
      </dgm:t>
    </dgm:pt>
    <dgm:pt modelId="{FBC262AB-A440-4847-9172-8F362E5B4E6E}" type="pres">
      <dgm:prSet presAssocID="{8C0BA96F-AF91-43E8-855E-4F44318E5DCC}" presName="hierRoot2" presStyleCnt="0"/>
      <dgm:spPr/>
    </dgm:pt>
    <dgm:pt modelId="{2EFDCB60-FBA7-4F8A-8A38-FC7D03B01BA2}" type="pres">
      <dgm:prSet presAssocID="{8C0BA96F-AF91-43E8-855E-4F44318E5DCC}" presName="composite2" presStyleCnt="0"/>
      <dgm:spPr/>
    </dgm:pt>
    <dgm:pt modelId="{FEA20C75-6F80-4B37-8E00-C9B4926BD28C}" type="pres">
      <dgm:prSet presAssocID="{8C0BA96F-AF91-43E8-855E-4F44318E5DCC}" presName="background2" presStyleLbl="node2" presStyleIdx="0" presStyleCnt="2"/>
      <dgm:spPr/>
    </dgm:pt>
    <dgm:pt modelId="{F459C835-621A-4B4E-991D-EDF2F8047932}" type="pres">
      <dgm:prSet presAssocID="{8C0BA96F-AF91-43E8-855E-4F44318E5DCC}" presName="text2" presStyleLbl="fgAcc2" presStyleIdx="0" presStyleCnt="2" custScaleX="106331" custScaleY="10676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4DFB6E3-5009-4886-9D5C-B606265D6D3F}" type="pres">
      <dgm:prSet presAssocID="{8C0BA96F-AF91-43E8-855E-4F44318E5DCC}" presName="hierChild3" presStyleCnt="0"/>
      <dgm:spPr/>
    </dgm:pt>
    <dgm:pt modelId="{1E37470D-7D8A-4317-B3CC-ABAD4A161A4F}" type="pres">
      <dgm:prSet presAssocID="{78445951-52D9-47DC-9C4D-E48BA875A230}" presName="Name10" presStyleLbl="parChTrans1D2" presStyleIdx="1" presStyleCnt="2"/>
      <dgm:spPr/>
      <dgm:t>
        <a:bodyPr/>
        <a:lstStyle/>
        <a:p>
          <a:endParaRPr lang="ru-RU"/>
        </a:p>
      </dgm:t>
    </dgm:pt>
    <dgm:pt modelId="{E62D29BC-8D95-4985-9CC6-12F493461F3E}" type="pres">
      <dgm:prSet presAssocID="{56B20A4B-2F50-4B5D-BBEF-F2EC7A6A892A}" presName="hierRoot2" presStyleCnt="0"/>
      <dgm:spPr/>
    </dgm:pt>
    <dgm:pt modelId="{7ECDA5CE-68BC-440D-A637-C0A855745F87}" type="pres">
      <dgm:prSet presAssocID="{56B20A4B-2F50-4B5D-BBEF-F2EC7A6A892A}" presName="composite2" presStyleCnt="0"/>
      <dgm:spPr/>
    </dgm:pt>
    <dgm:pt modelId="{91FF040B-0D9B-49A1-9962-C7DDC8F0F083}" type="pres">
      <dgm:prSet presAssocID="{56B20A4B-2F50-4B5D-BBEF-F2EC7A6A892A}" presName="background2" presStyleLbl="node2" presStyleIdx="1" presStyleCnt="2"/>
      <dgm:spPr/>
    </dgm:pt>
    <dgm:pt modelId="{64ECEF81-1654-4825-B09E-036090F13692}" type="pres">
      <dgm:prSet presAssocID="{56B20A4B-2F50-4B5D-BBEF-F2EC7A6A892A}" presName="text2" presStyleLbl="fgAcc2" presStyleIdx="1" presStyleCnt="2" custScaleX="106583" custScaleY="10752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5342732-4727-4969-A8D6-D6179431674B}" type="pres">
      <dgm:prSet presAssocID="{56B20A4B-2F50-4B5D-BBEF-F2EC7A6A892A}" presName="hierChild3" presStyleCnt="0"/>
      <dgm:spPr/>
    </dgm:pt>
  </dgm:ptLst>
  <dgm:cxnLst>
    <dgm:cxn modelId="{BAAD9DC3-F42B-4EFF-BDF3-D51D25A7282D}" type="presOf" srcId="{BC115231-392C-4EFB-ABEB-181DF4A04E0A}" destId="{89822B2E-5DEF-4CAB-85CF-FC46393E267E}" srcOrd="0" destOrd="0" presId="urn:microsoft.com/office/officeart/2005/8/layout/hierarchy1"/>
    <dgm:cxn modelId="{A20D5213-F93A-4E5D-AFC5-396A5C4C0703}" type="presOf" srcId="{78445951-52D9-47DC-9C4D-E48BA875A230}" destId="{1E37470D-7D8A-4317-B3CC-ABAD4A161A4F}" srcOrd="0" destOrd="0" presId="urn:microsoft.com/office/officeart/2005/8/layout/hierarchy1"/>
    <dgm:cxn modelId="{DD3667A4-1C6A-4143-89EF-DB0B785BD68F}" type="presOf" srcId="{56B20A4B-2F50-4B5D-BBEF-F2EC7A6A892A}" destId="{64ECEF81-1654-4825-B09E-036090F13692}" srcOrd="0" destOrd="0" presId="urn:microsoft.com/office/officeart/2005/8/layout/hierarchy1"/>
    <dgm:cxn modelId="{EAF07FCD-C9F7-48A1-ABEF-E2609A9CE2E2}" type="presOf" srcId="{8DA3D43F-42B0-4115-9696-FBE524545BB2}" destId="{580470C1-7931-451E-91BB-5E11096BCEA3}" srcOrd="0" destOrd="0" presId="urn:microsoft.com/office/officeart/2005/8/layout/hierarchy1"/>
    <dgm:cxn modelId="{AD9F2BB3-12AD-4FDE-8BD1-37DAE320F78A}" srcId="{BC115231-392C-4EFB-ABEB-181DF4A04E0A}" destId="{56B20A4B-2F50-4B5D-BBEF-F2EC7A6A892A}" srcOrd="1" destOrd="0" parTransId="{78445951-52D9-47DC-9C4D-E48BA875A230}" sibTransId="{7ECEA48C-E9D1-4A4B-B3DF-DE99DCD9ED8D}"/>
    <dgm:cxn modelId="{A6241BB4-16EB-420E-AB12-6124698951BF}" srcId="{BC115231-392C-4EFB-ABEB-181DF4A04E0A}" destId="{8C0BA96F-AF91-43E8-855E-4F44318E5DCC}" srcOrd="0" destOrd="0" parTransId="{7FF9FA2A-D4FA-4E93-B1E9-EA37FCB760D1}" sibTransId="{8354CFA7-278C-4E89-8B35-AFC37B339FDC}"/>
    <dgm:cxn modelId="{55A7CB74-47F8-4C38-A94B-10D0AEBC17C7}" srcId="{8DA3D43F-42B0-4115-9696-FBE524545BB2}" destId="{BC115231-392C-4EFB-ABEB-181DF4A04E0A}" srcOrd="0" destOrd="0" parTransId="{BB06AB6D-B0CC-4D6C-8AC9-FC6F305CB2BC}" sibTransId="{D69A6BCF-0912-4C0C-B236-D540F8A3964C}"/>
    <dgm:cxn modelId="{9F25378B-6D10-4D26-8FAC-C27E62CD958C}" type="presOf" srcId="{7FF9FA2A-D4FA-4E93-B1E9-EA37FCB760D1}" destId="{99338E7F-B4D1-4538-A9AA-49553159F142}" srcOrd="0" destOrd="0" presId="urn:microsoft.com/office/officeart/2005/8/layout/hierarchy1"/>
    <dgm:cxn modelId="{1F2F2845-5869-496E-8423-2695AED94D67}" type="presOf" srcId="{8C0BA96F-AF91-43E8-855E-4F44318E5DCC}" destId="{F459C835-621A-4B4E-991D-EDF2F8047932}" srcOrd="0" destOrd="0" presId="urn:microsoft.com/office/officeart/2005/8/layout/hierarchy1"/>
    <dgm:cxn modelId="{69ACB554-9D30-4D3F-9CBA-D5F178F5A3BF}" type="presParOf" srcId="{580470C1-7931-451E-91BB-5E11096BCEA3}" destId="{05B4C094-0E28-450E-ADCB-2BF93AB302F8}" srcOrd="0" destOrd="0" presId="urn:microsoft.com/office/officeart/2005/8/layout/hierarchy1"/>
    <dgm:cxn modelId="{604C33E7-FE4C-450F-9396-459D48475D9F}" type="presParOf" srcId="{05B4C094-0E28-450E-ADCB-2BF93AB302F8}" destId="{84E35F47-C8FE-444B-A624-01F83B4AB071}" srcOrd="0" destOrd="0" presId="urn:microsoft.com/office/officeart/2005/8/layout/hierarchy1"/>
    <dgm:cxn modelId="{0E26600A-B2F2-497F-804B-B96E24418EFE}" type="presParOf" srcId="{84E35F47-C8FE-444B-A624-01F83B4AB071}" destId="{A959AEC4-8A51-4B4F-B92B-655201B9AF96}" srcOrd="0" destOrd="0" presId="urn:microsoft.com/office/officeart/2005/8/layout/hierarchy1"/>
    <dgm:cxn modelId="{78888355-2023-4BD1-B5D0-812F0566CE58}" type="presParOf" srcId="{84E35F47-C8FE-444B-A624-01F83B4AB071}" destId="{89822B2E-5DEF-4CAB-85CF-FC46393E267E}" srcOrd="1" destOrd="0" presId="urn:microsoft.com/office/officeart/2005/8/layout/hierarchy1"/>
    <dgm:cxn modelId="{6E3FE363-77F7-4099-B7E4-AF82A7E17B14}" type="presParOf" srcId="{05B4C094-0E28-450E-ADCB-2BF93AB302F8}" destId="{D4C93638-5BD7-4C29-9F91-D202E9A78284}" srcOrd="1" destOrd="0" presId="urn:microsoft.com/office/officeart/2005/8/layout/hierarchy1"/>
    <dgm:cxn modelId="{D13DEC66-5096-47BD-9803-F1ECD168741E}" type="presParOf" srcId="{D4C93638-5BD7-4C29-9F91-D202E9A78284}" destId="{99338E7F-B4D1-4538-A9AA-49553159F142}" srcOrd="0" destOrd="0" presId="urn:microsoft.com/office/officeart/2005/8/layout/hierarchy1"/>
    <dgm:cxn modelId="{6AB663F0-98EF-4D41-846A-8BC6E9AB70E1}" type="presParOf" srcId="{D4C93638-5BD7-4C29-9F91-D202E9A78284}" destId="{FBC262AB-A440-4847-9172-8F362E5B4E6E}" srcOrd="1" destOrd="0" presId="urn:microsoft.com/office/officeart/2005/8/layout/hierarchy1"/>
    <dgm:cxn modelId="{241C74F9-B847-4BFF-A220-3F7D516E2604}" type="presParOf" srcId="{FBC262AB-A440-4847-9172-8F362E5B4E6E}" destId="{2EFDCB60-FBA7-4F8A-8A38-FC7D03B01BA2}" srcOrd="0" destOrd="0" presId="urn:microsoft.com/office/officeart/2005/8/layout/hierarchy1"/>
    <dgm:cxn modelId="{D601C556-1559-489E-A3D2-5AAD51978747}" type="presParOf" srcId="{2EFDCB60-FBA7-4F8A-8A38-FC7D03B01BA2}" destId="{FEA20C75-6F80-4B37-8E00-C9B4926BD28C}" srcOrd="0" destOrd="0" presId="urn:microsoft.com/office/officeart/2005/8/layout/hierarchy1"/>
    <dgm:cxn modelId="{BEB7FF5F-836B-4419-8B14-6E88E0276E0C}" type="presParOf" srcId="{2EFDCB60-FBA7-4F8A-8A38-FC7D03B01BA2}" destId="{F459C835-621A-4B4E-991D-EDF2F8047932}" srcOrd="1" destOrd="0" presId="urn:microsoft.com/office/officeart/2005/8/layout/hierarchy1"/>
    <dgm:cxn modelId="{3E11A8A6-CCA7-4C36-B63E-B64BABF76F0B}" type="presParOf" srcId="{FBC262AB-A440-4847-9172-8F362E5B4E6E}" destId="{04DFB6E3-5009-4886-9D5C-B606265D6D3F}" srcOrd="1" destOrd="0" presId="urn:microsoft.com/office/officeart/2005/8/layout/hierarchy1"/>
    <dgm:cxn modelId="{82F744A6-0778-468F-8B42-2648B1E53854}" type="presParOf" srcId="{D4C93638-5BD7-4C29-9F91-D202E9A78284}" destId="{1E37470D-7D8A-4317-B3CC-ABAD4A161A4F}" srcOrd="2" destOrd="0" presId="urn:microsoft.com/office/officeart/2005/8/layout/hierarchy1"/>
    <dgm:cxn modelId="{EBB9B759-6FEE-47E5-91F5-66714B325D78}" type="presParOf" srcId="{D4C93638-5BD7-4C29-9F91-D202E9A78284}" destId="{E62D29BC-8D95-4985-9CC6-12F493461F3E}" srcOrd="3" destOrd="0" presId="urn:microsoft.com/office/officeart/2005/8/layout/hierarchy1"/>
    <dgm:cxn modelId="{039A3E4E-F187-41CF-A98B-2815840BDAF7}" type="presParOf" srcId="{E62D29BC-8D95-4985-9CC6-12F493461F3E}" destId="{7ECDA5CE-68BC-440D-A637-C0A855745F87}" srcOrd="0" destOrd="0" presId="urn:microsoft.com/office/officeart/2005/8/layout/hierarchy1"/>
    <dgm:cxn modelId="{62F8BE63-C0EC-4E15-BB6D-FB2190AB3959}" type="presParOf" srcId="{7ECDA5CE-68BC-440D-A637-C0A855745F87}" destId="{91FF040B-0D9B-49A1-9962-C7DDC8F0F083}" srcOrd="0" destOrd="0" presId="urn:microsoft.com/office/officeart/2005/8/layout/hierarchy1"/>
    <dgm:cxn modelId="{B23E827B-B081-4419-977A-488F5B3D3513}" type="presParOf" srcId="{7ECDA5CE-68BC-440D-A637-C0A855745F87}" destId="{64ECEF81-1654-4825-B09E-036090F13692}" srcOrd="1" destOrd="0" presId="urn:microsoft.com/office/officeart/2005/8/layout/hierarchy1"/>
    <dgm:cxn modelId="{43D731DD-99DA-47B1-A7F4-671F9F607213}" type="presParOf" srcId="{E62D29BC-8D95-4985-9CC6-12F493461F3E}" destId="{E5342732-4727-4969-A8D6-D6179431674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37470D-7D8A-4317-B3CC-ABAD4A161A4F}">
      <dsp:nvSpPr>
        <dsp:cNvPr id="0" name=""/>
        <dsp:cNvSpPr/>
      </dsp:nvSpPr>
      <dsp:spPr>
        <a:xfrm>
          <a:off x="4159314" y="2372779"/>
          <a:ext cx="2129830" cy="9636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6725"/>
              </a:lnTo>
              <a:lnTo>
                <a:pt x="2129830" y="656725"/>
              </a:lnTo>
              <a:lnTo>
                <a:pt x="2129830" y="96368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338E7F-B4D1-4538-A9AA-49553159F142}">
      <dsp:nvSpPr>
        <dsp:cNvPr id="0" name=""/>
        <dsp:cNvSpPr/>
      </dsp:nvSpPr>
      <dsp:spPr>
        <a:xfrm>
          <a:off x="2025308" y="2372779"/>
          <a:ext cx="2134005" cy="963687"/>
        </a:xfrm>
        <a:custGeom>
          <a:avLst/>
          <a:gdLst/>
          <a:ahLst/>
          <a:cxnLst/>
          <a:rect l="0" t="0" r="0" b="0"/>
          <a:pathLst>
            <a:path>
              <a:moveTo>
                <a:pt x="2134005" y="0"/>
              </a:moveTo>
              <a:lnTo>
                <a:pt x="2134005" y="656725"/>
              </a:lnTo>
              <a:lnTo>
                <a:pt x="0" y="656725"/>
              </a:lnTo>
              <a:lnTo>
                <a:pt x="0" y="96368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59AEC4-8A51-4B4F-B92B-655201B9AF96}">
      <dsp:nvSpPr>
        <dsp:cNvPr id="0" name=""/>
        <dsp:cNvSpPr/>
      </dsp:nvSpPr>
      <dsp:spPr>
        <a:xfrm>
          <a:off x="1828504" y="704"/>
          <a:ext cx="4661619" cy="2372075"/>
        </a:xfrm>
        <a:prstGeom prst="roundRect">
          <a:avLst>
            <a:gd name="adj" fmla="val 10000"/>
          </a:avLst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822B2E-5DEF-4CAB-85CF-FC46393E267E}">
      <dsp:nvSpPr>
        <dsp:cNvPr id="0" name=""/>
        <dsp:cNvSpPr/>
      </dsp:nvSpPr>
      <dsp:spPr>
        <a:xfrm>
          <a:off x="2196675" y="350466"/>
          <a:ext cx="4661619" cy="23720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Инновации  </a:t>
          </a:r>
          <a:r>
            <a:rPr lang="ru-RU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ru-RU" sz="1600" b="1" kern="1200" dirty="0" smtClean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внедренные на рынке новые или усовершенствованные продукты (товары, услуги), которые значительно отличаются от продуктов, производившихся организацией ранее, внедренные в практику новые или усовершенствованные </a:t>
          </a:r>
          <a:br>
            <a:rPr lang="ru-RU" sz="1600" b="1" kern="1200" dirty="0" smtClean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600" b="1" kern="1200" dirty="0" smtClean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бизнес-процессы, которые значительно отличаются от предыдущих соответствующих бизнес-процессов, используемых в организации</a:t>
          </a:r>
          <a:endParaRPr lang="ru-RU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66151" y="419942"/>
        <a:ext cx="4522667" cy="2233123"/>
      </dsp:txXfrm>
    </dsp:sp>
    <dsp:sp modelId="{FEA20C75-6F80-4B37-8E00-C9B4926BD28C}">
      <dsp:nvSpPr>
        <dsp:cNvPr id="0" name=""/>
        <dsp:cNvSpPr/>
      </dsp:nvSpPr>
      <dsp:spPr>
        <a:xfrm>
          <a:off x="263649" y="3336466"/>
          <a:ext cx="3523319" cy="22464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59C835-621A-4B4E-991D-EDF2F8047932}">
      <dsp:nvSpPr>
        <dsp:cNvPr id="0" name=""/>
        <dsp:cNvSpPr/>
      </dsp:nvSpPr>
      <dsp:spPr>
        <a:xfrm>
          <a:off x="631820" y="3686229"/>
          <a:ext cx="3523319" cy="22464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Продуктовая инновация </a:t>
          </a:r>
          <a:r>
            <a:rPr lang="ru-RU" sz="16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конечный результат инновационной деятельности, получивший воплощение в виде нового или усовершенствованного </a:t>
          </a:r>
          <a:r>
            <a:rPr lang="ru-RU" sz="16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продукта</a:t>
          </a:r>
          <a:r>
            <a:rPr lang="ru-RU" sz="16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(товара, услуги),  уже внедренного на рынке и значительно отличающегося </a:t>
          </a:r>
          <a:br>
            <a:rPr lang="ru-RU" sz="16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6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от продуктов, производившихся организацией ранее</a:t>
          </a:r>
          <a:endParaRPr lang="ru-RU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97615" y="3752024"/>
        <a:ext cx="3391729" cy="2114828"/>
      </dsp:txXfrm>
    </dsp:sp>
    <dsp:sp modelId="{91FF040B-0D9B-49A1-9962-C7DDC8F0F083}">
      <dsp:nvSpPr>
        <dsp:cNvPr id="0" name=""/>
        <dsp:cNvSpPr/>
      </dsp:nvSpPr>
      <dsp:spPr>
        <a:xfrm>
          <a:off x="4523310" y="3336466"/>
          <a:ext cx="3531669" cy="22623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ECEF81-1654-4825-B09E-036090F13692}">
      <dsp:nvSpPr>
        <dsp:cNvPr id="0" name=""/>
        <dsp:cNvSpPr/>
      </dsp:nvSpPr>
      <dsp:spPr>
        <a:xfrm>
          <a:off x="4891481" y="3686229"/>
          <a:ext cx="3531669" cy="22623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pc="-3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Процессная инновация</a:t>
          </a:r>
          <a:r>
            <a:rPr lang="ru-RU" sz="1600" b="1" kern="1200" spc="-3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- конечный результат инновационной деятельности, получивший воплощение в виде нового или усовершенствованного </a:t>
          </a:r>
          <a:br>
            <a:rPr lang="ru-RU" sz="1600" b="1" kern="1200" spc="-3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600" b="1" kern="1200" spc="-3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бизнес-процесса</a:t>
          </a:r>
          <a:r>
            <a:rPr lang="ru-RU" sz="1600" b="1" kern="1200" spc="-3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значительно отличающегося от предыдущего соответствующего бизнес-процесса организации и используемого в практической деятельности</a:t>
          </a:r>
          <a:endParaRPr lang="ru-RU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957743" y="3752491"/>
        <a:ext cx="3399145" cy="21298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1F880F-A941-42DF-9C78-9C7260F77201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B0568F-275D-4C1D-9AFA-418FC18465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5814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B0568F-275D-4C1D-9AFA-418FC1846567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65827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B0568F-275D-4C1D-9AFA-418FC1846567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4999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E738-F4C8-4AF2-BB31-5A2EA1FB6D46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4420C-745E-4BF6-A1E3-444F1E4087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29096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E738-F4C8-4AF2-BB31-5A2EA1FB6D46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4420C-745E-4BF6-A1E3-444F1E4087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6405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E738-F4C8-4AF2-BB31-5A2EA1FB6D46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4420C-745E-4BF6-A1E3-444F1E4087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8164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E738-F4C8-4AF2-BB31-5A2EA1FB6D46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4420C-745E-4BF6-A1E3-444F1E4087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95515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E738-F4C8-4AF2-BB31-5A2EA1FB6D46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4420C-745E-4BF6-A1E3-444F1E4087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08397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E738-F4C8-4AF2-BB31-5A2EA1FB6D46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4420C-745E-4BF6-A1E3-444F1E4087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7248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E738-F4C8-4AF2-BB31-5A2EA1FB6D46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4420C-745E-4BF6-A1E3-444F1E4087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8243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E738-F4C8-4AF2-BB31-5A2EA1FB6D46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4420C-745E-4BF6-A1E3-444F1E4087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187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E738-F4C8-4AF2-BB31-5A2EA1FB6D46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4420C-745E-4BF6-A1E3-444F1E4087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5136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E738-F4C8-4AF2-BB31-5A2EA1FB6D46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4420C-745E-4BF6-A1E3-444F1E4087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1917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E738-F4C8-4AF2-BB31-5A2EA1FB6D46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4420C-745E-4BF6-A1E3-444F1E4087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8057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5E738-F4C8-4AF2-BB31-5A2EA1FB6D46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4420C-745E-4BF6-A1E3-444F1E4087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2237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97" r:id="rId2"/>
    <p:sldLayoutId id="2147483898" r:id="rId3"/>
    <p:sldLayoutId id="2147483899" r:id="rId4"/>
    <p:sldLayoutId id="2147483900" r:id="rId5"/>
    <p:sldLayoutId id="2147483901" r:id="rId6"/>
    <p:sldLayoutId id="2147483902" r:id="rId7"/>
    <p:sldLayoutId id="2147483903" r:id="rId8"/>
    <p:sldLayoutId id="2147483904" r:id="rId9"/>
    <p:sldLayoutId id="2147483905" r:id="rId10"/>
    <p:sldLayoutId id="2147483906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Группа 1"/>
          <p:cNvGrpSpPr>
            <a:grpSpLocks/>
          </p:cNvGrpSpPr>
          <p:nvPr/>
        </p:nvGrpSpPr>
        <p:grpSpPr bwMode="auto">
          <a:xfrm>
            <a:off x="0" y="126031"/>
            <a:ext cx="9144000" cy="751857"/>
            <a:chOff x="25400" y="50400"/>
            <a:chExt cx="9880600" cy="827488"/>
          </a:xfrm>
        </p:grpSpPr>
        <p:pic>
          <p:nvPicPr>
            <p:cNvPr id="6149" name="Picture 8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5275" y="233363"/>
              <a:ext cx="2413000" cy="644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50" name="Picture 8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32558"/>
            <a:stretch>
              <a:fillRect/>
            </a:stretch>
          </p:blipFill>
          <p:spPr bwMode="auto">
            <a:xfrm>
              <a:off x="25400" y="233363"/>
              <a:ext cx="285750" cy="644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51" name="Picture 8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2558"/>
            <a:stretch>
              <a:fillRect/>
            </a:stretch>
          </p:blipFill>
          <p:spPr bwMode="auto">
            <a:xfrm>
              <a:off x="2555875" y="233363"/>
              <a:ext cx="1627188" cy="644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52" name="Picture 8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2558"/>
            <a:stretch>
              <a:fillRect/>
            </a:stretch>
          </p:blipFill>
          <p:spPr bwMode="auto">
            <a:xfrm>
              <a:off x="4060825" y="233363"/>
              <a:ext cx="1627188" cy="644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53" name="Picture 8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2558"/>
            <a:stretch>
              <a:fillRect/>
            </a:stretch>
          </p:blipFill>
          <p:spPr bwMode="auto">
            <a:xfrm>
              <a:off x="5561013" y="233363"/>
              <a:ext cx="1627187" cy="644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54" name="Picture 8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2558"/>
            <a:stretch>
              <a:fillRect/>
            </a:stretch>
          </p:blipFill>
          <p:spPr bwMode="auto">
            <a:xfrm>
              <a:off x="7059613" y="233363"/>
              <a:ext cx="1627187" cy="644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TextBox 1"/>
            <p:cNvSpPr txBox="1">
              <a:spLocks noChangeArrowheads="1"/>
            </p:cNvSpPr>
            <p:nvPr/>
          </p:nvSpPr>
          <p:spPr bwMode="auto">
            <a:xfrm>
              <a:off x="744709" y="50400"/>
              <a:ext cx="9161291" cy="5758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kern="0" dirty="0">
                  <a:solidFill>
                    <a:srgbClr val="000066"/>
                  </a:solidFill>
                  <a:latin typeface="Times New Roman" pitchFamily="18" charset="0"/>
                  <a:cs typeface="Times New Roman" pitchFamily="18" charset="0"/>
                </a:rPr>
                <a:t>ТЕРРИТОРИАЛЬНЫЙ ОРГАН ФЕДЕРАЛЬНОЙ СЛУЖБЫ</a:t>
              </a:r>
              <a:r>
                <a:rPr lang="en-US" sz="1400" b="1" kern="0" dirty="0">
                  <a:solidFill>
                    <a:srgbClr val="00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400" b="1" kern="0" dirty="0" smtClean="0">
                  <a:solidFill>
                    <a:srgbClr val="000066"/>
                  </a:solidFill>
                  <a:latin typeface="Times New Roman" pitchFamily="18" charset="0"/>
                  <a:cs typeface="Times New Roman" pitchFamily="18" charset="0"/>
                </a:rPr>
                <a:t/>
              </a:r>
              <a:br>
                <a:rPr lang="ru-RU" sz="1400" b="1" kern="0" dirty="0" smtClean="0">
                  <a:solidFill>
                    <a:srgbClr val="000066"/>
                  </a:solidFill>
                  <a:latin typeface="Times New Roman" pitchFamily="18" charset="0"/>
                  <a:cs typeface="Times New Roman" pitchFamily="18" charset="0"/>
                </a:rPr>
              </a:br>
              <a:r>
                <a:rPr lang="ru-RU" sz="1400" b="1" kern="0" dirty="0" smtClean="0">
                  <a:solidFill>
                    <a:srgbClr val="000066"/>
                  </a:solidFill>
                  <a:latin typeface="Times New Roman" pitchFamily="18" charset="0"/>
                  <a:cs typeface="Times New Roman" pitchFamily="18" charset="0"/>
                </a:rPr>
                <a:t>ГОСУДАРСТВЕННОЙ СТАТИСТИКИ </a:t>
              </a:r>
              <a:r>
                <a:rPr lang="ru-RU" sz="1400" b="1" kern="0" dirty="0" smtClean="0">
                  <a:solidFill>
                    <a:srgbClr val="000066"/>
                  </a:solidFill>
                  <a:latin typeface="Times New Roman" pitchFamily="18" charset="0"/>
                  <a:cs typeface="Times New Roman" pitchFamily="18" charset="0"/>
                </a:rPr>
                <a:t>ПО </a:t>
              </a:r>
              <a:r>
                <a:rPr lang="ru-RU" sz="1400" b="1" kern="0" dirty="0">
                  <a:solidFill>
                    <a:srgbClr val="000066"/>
                  </a:solidFill>
                  <a:latin typeface="Times New Roman" pitchFamily="18" charset="0"/>
                  <a:cs typeface="Times New Roman" pitchFamily="18" charset="0"/>
                </a:rPr>
                <a:t>ПЕРМСКОМУ КРАЮ</a:t>
              </a:r>
            </a:p>
          </p:txBody>
        </p:sp>
        <p:pic>
          <p:nvPicPr>
            <p:cNvPr id="6156" name="Picture 8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2558"/>
            <a:stretch>
              <a:fillRect/>
            </a:stretch>
          </p:blipFill>
          <p:spPr bwMode="auto">
            <a:xfrm>
              <a:off x="8278813" y="234950"/>
              <a:ext cx="1627187" cy="642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438597" y="1268760"/>
            <a:ext cx="8424935" cy="3744912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9pPr>
          </a:lstStyle>
          <a:p>
            <a:pPr>
              <a:defRPr/>
            </a:pPr>
            <a:r>
              <a:rPr lang="ru-RU" sz="3600" dirty="0" smtClean="0">
                <a:solidFill>
                  <a:srgbClr val="000066"/>
                </a:solidFill>
                <a:effectLst/>
                <a:latin typeface="Times New Roman" pitchFamily="18" charset="0"/>
                <a:cs typeface="Times New Roman" pitchFamily="18" charset="0"/>
              </a:rPr>
              <a:t>О порядке предоставления отчёта </a:t>
            </a:r>
            <a:br>
              <a:rPr lang="ru-RU" sz="3600" dirty="0" smtClean="0">
                <a:solidFill>
                  <a:srgbClr val="000066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0066"/>
                </a:solidFill>
                <a:effectLst/>
                <a:latin typeface="Times New Roman" pitchFamily="18" charset="0"/>
                <a:cs typeface="Times New Roman" pitchFamily="18" charset="0"/>
              </a:rPr>
              <a:t>по форме </a:t>
            </a:r>
            <a:br>
              <a:rPr lang="ru-RU" sz="3600" dirty="0" smtClean="0">
                <a:solidFill>
                  <a:srgbClr val="000066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0066"/>
                </a:solidFill>
                <a:effectLst/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en-US" sz="3600" dirty="0" smtClean="0">
                <a:solidFill>
                  <a:srgbClr val="000066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600" dirty="0" smtClean="0">
                <a:solidFill>
                  <a:srgbClr val="000066"/>
                </a:solidFill>
                <a:effectLst/>
                <a:latin typeface="Times New Roman" pitchFamily="18" charset="0"/>
                <a:cs typeface="Times New Roman" pitchFamily="18" charset="0"/>
              </a:rPr>
              <a:t>-МП инновация</a:t>
            </a:r>
            <a:endParaRPr lang="ru-RU" sz="3600" dirty="0">
              <a:solidFill>
                <a:srgbClr val="000066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3600" dirty="0">
                <a:solidFill>
                  <a:srgbClr val="000066"/>
                </a:solidFill>
                <a:effectLst/>
                <a:latin typeface="Times New Roman" pitchFamily="18" charset="0"/>
                <a:cs typeface="Times New Roman" pitchFamily="18" charset="0"/>
              </a:rPr>
              <a:t>«Сведения об инновационной деятельности </a:t>
            </a:r>
            <a:r>
              <a:rPr lang="ru-RU" sz="3600" dirty="0" smtClean="0">
                <a:solidFill>
                  <a:srgbClr val="000066"/>
                </a:solidFill>
                <a:effectLst/>
                <a:latin typeface="Times New Roman" pitchFamily="18" charset="0"/>
                <a:cs typeface="Times New Roman" pitchFamily="18" charset="0"/>
              </a:rPr>
              <a:t>малого предприятия» </a:t>
            </a:r>
            <a:endParaRPr lang="ru-RU" sz="3600" dirty="0">
              <a:solidFill>
                <a:srgbClr val="000066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353322" y="5517232"/>
            <a:ext cx="43924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Пермьстат, Отдел статистики труда, науки, образования и культуры</a:t>
            </a:r>
          </a:p>
          <a:p>
            <a:endParaRPr lang="ru-RU" sz="2000" dirty="0" smtClean="0">
              <a:solidFill>
                <a:srgbClr val="002060"/>
              </a:solidFill>
              <a:latin typeface="+mn-lt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438597" y="5013672"/>
            <a:ext cx="8424935" cy="0"/>
          </a:xfrm>
          <a:prstGeom prst="line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</p:spPr>
        <p:txBody>
          <a:bodyPr/>
          <a:lstStyle/>
          <a:p>
            <a:r>
              <a:rPr lang="ru-RU" sz="23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Справка 1. Объем инновационных  товаров, работ, услуг, вновь внедренных и подвергавшихся усовершенствованию в течение последних трех лет</a:t>
            </a:r>
            <a:r>
              <a:rPr lang="ru-RU" sz="23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3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тысяча </a:t>
            </a:r>
            <a:r>
              <a:rPr lang="ru-RU" sz="23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рублей</a:t>
            </a:r>
            <a:br>
              <a:rPr lang="ru-RU" sz="23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Заполняют </a:t>
            </a:r>
            <a:r>
              <a:rPr lang="ru-RU" sz="16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предприятия, у которых заполнена строка 102</a:t>
            </a:r>
            <a:br>
              <a:rPr lang="ru-RU" sz="16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Сумма строк  125, 126 по графе 3=строке 102</a:t>
            </a:r>
            <a:endParaRPr lang="ru-RU" sz="1600" dirty="0">
              <a:solidFill>
                <a:srgbClr val="000066"/>
              </a:solidFill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400"/>
          <a:stretch/>
        </p:blipFill>
        <p:spPr bwMode="auto">
          <a:xfrm>
            <a:off x="1" y="1916832"/>
            <a:ext cx="5731335" cy="4941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731337" y="1916832"/>
            <a:ext cx="3412664" cy="2278753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данных товаров, работ, услуг область применения, эксплуатационные характеристики, признаки, конструктивное выполнение, а также состав применяемых материалов и компонентов  </a:t>
            </a:r>
            <a:r>
              <a:rPr lang="ru-RU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 </a:t>
            </a:r>
            <a:r>
              <a:rPr lang="ru-RU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новые или в значительной степени отличающиеся </a:t>
            </a:r>
            <a:endParaRPr lang="ru-RU" sz="1400" b="1" u="sng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400" b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сравнении с ранее выпускавшимися товарами, работами, услугами</a:t>
            </a:r>
            <a:r>
              <a:rPr lang="ru-RU" sz="1400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868144" y="4387416"/>
            <a:ext cx="3275856" cy="228194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Товары, работы, услуги</a:t>
            </a:r>
            <a:r>
              <a:rPr lang="ru-RU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уже выпускаемые на предприятии, </a:t>
            </a:r>
            <a:endParaRPr lang="ru-RU" sz="1400" b="1" u="sng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но </a:t>
            </a:r>
            <a:r>
              <a:rPr lang="ru-RU" sz="1400" b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отношении которых применены/использованы новые или технологически значительно усовершенствованные приемы/способы производства или методы передачи </a:t>
            </a:r>
            <a:r>
              <a:rPr lang="ru-RU" sz="14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продуктов.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5268064" y="4581128"/>
            <a:ext cx="432048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5265752" y="5805264"/>
            <a:ext cx="432048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>
            <a:stCxn id="3" idx="1"/>
            <a:endCxn id="5" idx="0"/>
          </p:cNvCxnSpPr>
          <p:nvPr/>
        </p:nvCxnSpPr>
        <p:spPr>
          <a:xfrm flipH="1">
            <a:off x="5484088" y="3056209"/>
            <a:ext cx="247249" cy="15249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4" idx="1"/>
            <a:endCxn id="6" idx="0"/>
          </p:cNvCxnSpPr>
          <p:nvPr/>
        </p:nvCxnSpPr>
        <p:spPr>
          <a:xfrm flipH="1">
            <a:off x="5481776" y="5528388"/>
            <a:ext cx="386368" cy="276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79512" y="1196752"/>
            <a:ext cx="8784976" cy="0"/>
          </a:xfrm>
          <a:prstGeom prst="line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064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714" b="7405"/>
          <a:stretch/>
        </p:blipFill>
        <p:spPr bwMode="auto">
          <a:xfrm>
            <a:off x="107504" y="116632"/>
            <a:ext cx="8928992" cy="2184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Скругленный прямоугольник 2"/>
          <p:cNvSpPr/>
          <p:nvPr/>
        </p:nvSpPr>
        <p:spPr>
          <a:xfrm>
            <a:off x="84443" y="2636912"/>
            <a:ext cx="4752528" cy="388843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u="sng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Охраняемые результаты интеллектуальной деятельности и средства индивидуализации </a:t>
            </a:r>
            <a:endParaRPr lang="ru-RU" sz="1400" b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-патенты на изобретения, полезные модели и промышленные образцы; 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-патенты на селекционные достижения; 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-секреты производства (ноу-хау); 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-авторские права на программы для ЭВМ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базы данных, 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топологии интегральных микросхем и др. )</a:t>
            </a:r>
          </a:p>
          <a:p>
            <a:r>
              <a:rPr lang="ru-RU" sz="14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(ГК РФ Статья 1225)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Учитывается продукция, произведенная с использованием результатов интеллектуальной деятельности, как созданных собственными силами предприятия, так и приобретенных предприятием по лицензионному договору или договору об отчуждении или посредством перехода исключительного права без договора</a:t>
            </a:r>
            <a:endParaRPr lang="ru-RU" sz="14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076056" y="2636912"/>
            <a:ext cx="3960440" cy="388843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u="sng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Государственный контракт, муниципальный контракт</a:t>
            </a:r>
            <a:r>
              <a:rPr lang="ru-RU" sz="14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договор, заключенный от имени Российской Федерации, субъекта Российской Федерации (государственный контракт), муниципального образования (муниципальный контракт) государственным или муниципальным заказчиком для обеспечения соответственно государственных нужд, муниципальных нужд.</a:t>
            </a:r>
          </a:p>
          <a:p>
            <a:pPr algn="ctr"/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4788024" y="404664"/>
            <a:ext cx="576064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788024" y="1412776"/>
            <a:ext cx="576064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>
            <a:stCxn id="6" idx="3"/>
            <a:endCxn id="3" idx="0"/>
          </p:cNvCxnSpPr>
          <p:nvPr/>
        </p:nvCxnSpPr>
        <p:spPr>
          <a:xfrm flipH="1">
            <a:off x="2460707" y="1781552"/>
            <a:ext cx="2411680" cy="8553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>
            <a:stCxn id="5" idx="6"/>
            <a:endCxn id="4" idx="0"/>
          </p:cNvCxnSpPr>
          <p:nvPr/>
        </p:nvCxnSpPr>
        <p:spPr>
          <a:xfrm>
            <a:off x="5364088" y="584684"/>
            <a:ext cx="1692188" cy="20522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517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r>
              <a:rPr lang="ru-RU" sz="24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Справка 2. Инновационные товары, работы, услуги </a:t>
            </a:r>
            <a:r>
              <a:rPr lang="ru-RU" sz="24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4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заказу пользователей </a:t>
            </a:r>
            <a:r>
              <a:rPr lang="ru-RU" sz="24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ОБЯЗАТЕЛЬНО  заполняется предприятиями, у которых заполнена строка </a:t>
            </a:r>
            <a:r>
              <a:rPr lang="ru-RU" sz="18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102 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Графа 3 по строкам 129, 130, 131 должна быть </a:t>
            </a:r>
            <a:r>
              <a:rPr lang="ru-RU" sz="18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обязательно оценена </a:t>
            </a:r>
            <a:r>
              <a:rPr lang="ru-RU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каким-либо из кодов</a:t>
            </a:r>
            <a:endParaRPr lang="ru-RU" sz="1800" dirty="0">
              <a:solidFill>
                <a:srgbClr val="C00000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37633" b="3975"/>
          <a:stretch/>
        </p:blipFill>
        <p:spPr bwMode="auto">
          <a:xfrm>
            <a:off x="323528" y="2420888"/>
            <a:ext cx="8424936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120014" y="3177842"/>
            <a:ext cx="14462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«1»  или «2»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7120014" y="4143358"/>
            <a:ext cx="14462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«1»  или «2»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120014" y="5013176"/>
            <a:ext cx="14462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«1»  или «2»</a:t>
            </a:r>
          </a:p>
          <a:p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79512" y="908720"/>
            <a:ext cx="8568952" cy="0"/>
          </a:xfrm>
          <a:prstGeom prst="line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6669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54888" y="-1880"/>
            <a:ext cx="8892480" cy="1628800"/>
          </a:xfrm>
        </p:spPr>
        <p:txBody>
          <a:bodyPr/>
          <a:lstStyle/>
          <a:p>
            <a:r>
              <a:rPr lang="ru-RU" sz="24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Справка 3. Разработка </a:t>
            </a:r>
            <a:r>
              <a:rPr lang="ru-RU" sz="24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инноваций</a:t>
            </a:r>
            <a:br>
              <a:rPr lang="ru-RU" sz="24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Заполняют </a:t>
            </a:r>
            <a:r>
              <a:rPr lang="ru-RU" sz="1800" u="sng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все предприятия </a:t>
            </a:r>
            <a:r>
              <a:rPr lang="ru-RU" sz="18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вне зависимости от того, осуществляли они инновационную </a:t>
            </a:r>
            <a:r>
              <a:rPr lang="ru-RU" sz="18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деятельность в </a:t>
            </a:r>
            <a:r>
              <a:rPr lang="ru-RU" sz="18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отчетном периоде или нет</a:t>
            </a:r>
            <a:r>
              <a:rPr lang="ru-RU" sz="2400" dirty="0">
                <a:solidFill>
                  <a:srgbClr val="C00000"/>
                </a:solidFill>
              </a:rPr>
              <a:t/>
            </a:r>
            <a:br>
              <a:rPr lang="ru-RU" sz="2400" dirty="0">
                <a:solidFill>
                  <a:srgbClr val="C00000"/>
                </a:solidFill>
              </a:rPr>
            </a:b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380312" y="2348880"/>
            <a:ext cx="1440160" cy="7842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«1» или «2»</a:t>
            </a:r>
            <a:endParaRPr lang="ru-RU" sz="1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355120" y="3457848"/>
            <a:ext cx="1465352" cy="7231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«1» или «2»</a:t>
            </a:r>
            <a:endParaRPr lang="ru-RU" sz="1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4788" y="4572908"/>
            <a:ext cx="89394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ru-RU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строкам 132</a:t>
            </a:r>
            <a:r>
              <a:rPr lang="ru-RU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ru-RU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133</a:t>
            </a:r>
            <a:r>
              <a:rPr lang="ru-RU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предприятие проставляет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код 1</a:t>
            </a:r>
          </a:p>
          <a:p>
            <a:r>
              <a:rPr lang="ru-RU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если оно в течение последних трех лет </a:t>
            </a:r>
            <a:r>
              <a:rPr lang="ru-RU" u="sng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имело завершенные инновации</a:t>
            </a:r>
            <a:r>
              <a:rPr lang="ru-RU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, то есть </a:t>
            </a:r>
            <a:r>
              <a:rPr lang="ru-RU" u="sng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внедренные на рынке </a:t>
            </a:r>
            <a:r>
              <a:rPr lang="ru-RU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новые или усовершенствованные продукты (товары, услуги), которые значительно отличаются от продуктов, производившихся предприятием ранее, </a:t>
            </a:r>
            <a:r>
              <a:rPr lang="ru-RU" u="sng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внедренные в практику </a:t>
            </a:r>
            <a:r>
              <a:rPr lang="ru-RU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новые или усовершенствованные бизнес-процессы, которые значительно отличаются от предыдущих соответствующих бизнес-процессов, используемых на предприятии.</a:t>
            </a:r>
            <a:r>
              <a:rPr lang="ru-RU" dirty="0">
                <a:solidFill>
                  <a:srgbClr val="000066"/>
                </a:solidFill>
              </a:rPr>
              <a:t> </a:t>
            </a:r>
          </a:p>
          <a:p>
            <a:r>
              <a:rPr lang="ru-RU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В противном случае проставляется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код 2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100"/>
          <a:stretch/>
        </p:blipFill>
        <p:spPr bwMode="auto">
          <a:xfrm>
            <a:off x="198824" y="1685771"/>
            <a:ext cx="8759944" cy="2855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204544" y="548680"/>
            <a:ext cx="8615928" cy="0"/>
          </a:xfrm>
          <a:prstGeom prst="line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7809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</p:spPr>
        <p:txBody>
          <a:bodyPr/>
          <a:lstStyle/>
          <a:p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Если по стр. 132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133  отмечен код 1,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то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укажите,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кто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разрабатывал эти инновации</a:t>
            </a:r>
            <a:endParaRPr lang="ru-RU" sz="2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245" b="5701"/>
          <a:stretch/>
        </p:blipFill>
        <p:spPr bwMode="auto">
          <a:xfrm>
            <a:off x="213872" y="1148760"/>
            <a:ext cx="8928992" cy="21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Овал 5"/>
          <p:cNvSpPr/>
          <p:nvPr/>
        </p:nvSpPr>
        <p:spPr>
          <a:xfrm>
            <a:off x="3635896" y="2420888"/>
            <a:ext cx="648072" cy="2880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821913" y="2383036"/>
            <a:ext cx="276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1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572000" y="2752368"/>
            <a:ext cx="720080" cy="31659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9" name="Овал 8"/>
          <p:cNvSpPr/>
          <p:nvPr/>
        </p:nvSpPr>
        <p:spPr>
          <a:xfrm>
            <a:off x="6444208" y="2383036"/>
            <a:ext cx="792088" cy="3258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3</a:t>
            </a:r>
          </a:p>
        </p:txBody>
      </p:sp>
      <p:sp>
        <p:nvSpPr>
          <p:cNvPr id="10" name="Овал 9"/>
          <p:cNvSpPr/>
          <p:nvPr/>
        </p:nvSpPr>
        <p:spPr>
          <a:xfrm>
            <a:off x="8172400" y="2752368"/>
            <a:ext cx="648072" cy="316592"/>
          </a:xfrm>
          <a:prstGeom prst="ellipse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4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13872" y="3632056"/>
            <a:ext cx="1909856" cy="296529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6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u="sng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графе 3</a:t>
            </a:r>
            <a:r>
              <a:rPr lang="ru-RU" sz="1600" u="sng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u="sng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по строкам 134</a:t>
            </a:r>
            <a:r>
              <a:rPr lang="ru-RU" sz="1600" b="1" u="sng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ru-RU" sz="1600" b="1" u="sng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135 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предприятие указывает</a:t>
            </a:r>
            <a:r>
              <a:rPr lang="ru-RU" sz="16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код 1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если разработку инноваций для него осуществляли в основном сторонние организации</a:t>
            </a:r>
          </a:p>
          <a:p>
            <a:pPr algn="ctr"/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339752" y="3645024"/>
            <a:ext cx="1620180" cy="295232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разработку инноваций для предприятия осуществляли в основном сторонние организации, то в </a:t>
            </a:r>
            <a:r>
              <a:rPr lang="ru-RU" sz="1600" b="1" u="sng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графе 4</a:t>
            </a:r>
          </a:p>
          <a:p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указывает </a:t>
            </a:r>
            <a:r>
              <a:rPr lang="ru-RU" sz="16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код 2</a:t>
            </a:r>
          </a:p>
          <a:p>
            <a:pPr algn="ctr"/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283968" y="3655680"/>
            <a:ext cx="1728192" cy="294167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Если разработка инновации осуществлялась ею совместно с другими организациями, то в </a:t>
            </a:r>
            <a:r>
              <a:rPr lang="ru-RU" sz="1600" b="1" u="sng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графе 5</a:t>
            </a:r>
            <a:r>
              <a:rPr lang="ru-RU" sz="1600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предприятие указывает</a:t>
            </a:r>
            <a:r>
              <a:rPr lang="ru-RU" sz="16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код 3</a:t>
            </a:r>
            <a:endParaRPr lang="ru-RU" sz="16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444208" y="3632056"/>
            <a:ext cx="2535872" cy="296529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Если разработка инновации осуществлялась им самим путем изменения или модификации товаров, работ, услуг, оригинальная разработка которых осуществлялась другими организациями, то</a:t>
            </a:r>
            <a:r>
              <a:rPr lang="ru-RU" sz="16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u="sng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графе 6 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предприятие указывает </a:t>
            </a:r>
            <a:r>
              <a:rPr lang="ru-RU" sz="16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код 4</a:t>
            </a:r>
            <a:endParaRPr lang="ru-RU" sz="1600" b="1" dirty="0">
              <a:solidFill>
                <a:srgbClr val="000066"/>
              </a:solidFill>
            </a:endParaRPr>
          </a:p>
          <a:p>
            <a:pPr algn="ctr"/>
            <a:endParaRPr lang="ru-RU" dirty="0"/>
          </a:p>
        </p:txBody>
      </p:sp>
      <p:cxnSp>
        <p:nvCxnSpPr>
          <p:cNvPr id="16" name="Прямая соединительная линия 15"/>
          <p:cNvCxnSpPr>
            <a:stCxn id="7" idx="2"/>
            <a:endCxn id="11" idx="0"/>
          </p:cNvCxnSpPr>
          <p:nvPr/>
        </p:nvCxnSpPr>
        <p:spPr>
          <a:xfrm flipH="1">
            <a:off x="1168800" y="2752368"/>
            <a:ext cx="2791132" cy="8796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8" idx="4"/>
            <a:endCxn id="13" idx="0"/>
          </p:cNvCxnSpPr>
          <p:nvPr/>
        </p:nvCxnSpPr>
        <p:spPr>
          <a:xfrm flipH="1">
            <a:off x="3149842" y="3068960"/>
            <a:ext cx="1782198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9" idx="4"/>
            <a:endCxn id="14" idx="0"/>
          </p:cNvCxnSpPr>
          <p:nvPr/>
        </p:nvCxnSpPr>
        <p:spPr>
          <a:xfrm flipH="1">
            <a:off x="5148064" y="2708920"/>
            <a:ext cx="1692188" cy="9467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stCxn id="10" idx="4"/>
            <a:endCxn id="15" idx="0"/>
          </p:cNvCxnSpPr>
          <p:nvPr/>
        </p:nvCxnSpPr>
        <p:spPr>
          <a:xfrm flipH="1">
            <a:off x="7712144" y="3068960"/>
            <a:ext cx="784292" cy="563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4265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2776"/>
          </a:xfrm>
          <a:noFill/>
        </p:spPr>
        <p:txBody>
          <a:bodyPr/>
          <a:lstStyle/>
          <a:p>
            <a:r>
              <a:rPr lang="ru-RU" sz="24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Раздел 2. Численность работников предприятия за отчетный год, человек</a:t>
            </a:r>
            <a:br>
              <a:rPr lang="ru-RU" sz="24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Раздел заполняют все предприятия, вне зависимости от того, осуществляли они  инновационную деятельность за отчетный год или нет</a:t>
            </a:r>
            <a:br>
              <a:rPr lang="ru-RU" sz="1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0066"/>
                </a:solidFill>
              </a:rPr>
              <a:t/>
            </a:r>
            <a:br>
              <a:rPr lang="ru-RU" dirty="0" smtClean="0">
                <a:solidFill>
                  <a:srgbClr val="000066"/>
                </a:solidFill>
              </a:rPr>
            </a:br>
            <a:r>
              <a:rPr lang="ru-RU" b="1" dirty="0" smtClean="0"/>
              <a:t> </a:t>
            </a:r>
            <a:br>
              <a:rPr lang="ru-RU" b="1" dirty="0" smtClean="0"/>
            </a:br>
            <a:r>
              <a:rPr lang="ru-RU" u="sng" dirty="0" smtClean="0"/>
              <a:t/>
            </a:r>
            <a:br>
              <a:rPr lang="ru-RU" u="sng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3604" y="1793032"/>
            <a:ext cx="896448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ru-RU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Расчет среднесписочной численности и средней численности внешних совместителей и  работников, выполнявших работу по договорам гражданско-правового характера </a:t>
            </a:r>
            <a:r>
              <a:rPr lang="ru-RU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производится в соответствии с методологией, изложенной в Указаниях по заполнению формы федерального статистического наблюдения № ПМ «Сведения об основных показателях деятельности малого предприятия», утвержденных приказом Росстата от 23 января 2019 г. № 22 (с изменениями от 8 июля 2019 г. № 383).</a:t>
            </a:r>
          </a:p>
          <a:p>
            <a:pPr indent="457200"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ru-RU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строкам 202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(из строки 201),</a:t>
            </a:r>
            <a:r>
              <a:rPr lang="ru-RU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205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(из строки 204) указывается персонал, занятый исследованиями и разработками, включая прикладные и поисковые научные исследования, экспериментальные разработки для достижения практических целей и решения конкретных задач при создании новых технологий, товаров, выполнении работ, оказании услуг. </a:t>
            </a:r>
            <a:r>
              <a:rPr lang="ru-RU" u="sng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К ним относятся в основном исследователи и техники</a:t>
            </a:r>
            <a:r>
              <a:rPr lang="ru-RU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457200"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277376" y="872716"/>
            <a:ext cx="8496944" cy="36004"/>
          </a:xfrm>
          <a:prstGeom prst="line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7"/>
          <p:cNvSpPr txBox="1">
            <a:spLocks noChangeArrowheads="1"/>
          </p:cNvSpPr>
          <p:nvPr/>
        </p:nvSpPr>
        <p:spPr bwMode="auto">
          <a:xfrm>
            <a:off x="1258766" y="188913"/>
            <a:ext cx="6481396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800"/>
          </a:p>
        </p:txBody>
      </p:sp>
      <p:grpSp>
        <p:nvGrpSpPr>
          <p:cNvPr id="15364" name="Группа 1"/>
          <p:cNvGrpSpPr>
            <a:grpSpLocks/>
          </p:cNvGrpSpPr>
          <p:nvPr/>
        </p:nvGrpSpPr>
        <p:grpSpPr bwMode="auto">
          <a:xfrm>
            <a:off x="0" y="49104"/>
            <a:ext cx="9144000" cy="828785"/>
            <a:chOff x="25400" y="49103"/>
            <a:chExt cx="9880600" cy="828785"/>
          </a:xfrm>
        </p:grpSpPr>
        <p:pic>
          <p:nvPicPr>
            <p:cNvPr id="15365" name="Picture 8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95275" y="233363"/>
              <a:ext cx="2413000" cy="644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66" name="Picture 8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32558"/>
            <a:stretch>
              <a:fillRect/>
            </a:stretch>
          </p:blipFill>
          <p:spPr bwMode="auto">
            <a:xfrm>
              <a:off x="25400" y="233363"/>
              <a:ext cx="285750" cy="644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67" name="Picture 8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2558"/>
            <a:stretch>
              <a:fillRect/>
            </a:stretch>
          </p:blipFill>
          <p:spPr bwMode="auto">
            <a:xfrm>
              <a:off x="2555875" y="233363"/>
              <a:ext cx="1627188" cy="644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68" name="Picture 8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2558"/>
            <a:stretch>
              <a:fillRect/>
            </a:stretch>
          </p:blipFill>
          <p:spPr bwMode="auto">
            <a:xfrm>
              <a:off x="4060825" y="233363"/>
              <a:ext cx="1627188" cy="644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69" name="Picture 8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2558"/>
            <a:stretch>
              <a:fillRect/>
            </a:stretch>
          </p:blipFill>
          <p:spPr bwMode="auto">
            <a:xfrm>
              <a:off x="5561013" y="233363"/>
              <a:ext cx="1627187" cy="644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70" name="Picture 8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2558"/>
            <a:stretch>
              <a:fillRect/>
            </a:stretch>
          </p:blipFill>
          <p:spPr bwMode="auto">
            <a:xfrm>
              <a:off x="7059613" y="233363"/>
              <a:ext cx="1627187" cy="644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371" name="TextBox 1"/>
            <p:cNvSpPr txBox="1">
              <a:spLocks noChangeArrowheads="1"/>
            </p:cNvSpPr>
            <p:nvPr/>
          </p:nvSpPr>
          <p:spPr bwMode="auto">
            <a:xfrm>
              <a:off x="833276" y="49103"/>
              <a:ext cx="891470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4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ТЕРРИТОРИАЛЬНЫЙ </a:t>
              </a:r>
              <a:r>
                <a:rPr lang="ru-RU" sz="14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ОРГАН ФЕДЕРАЛЬНОЙ СЛУЖБЫ</a:t>
              </a:r>
              <a:r>
                <a:rPr lang="en-US" sz="14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ru-RU" sz="14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ГОСУДАРСТВЕННОЙ </a:t>
              </a:r>
              <a:r>
                <a:rPr lang="ru-RU" sz="14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СТАТИСТИКИ ПО </a:t>
              </a:r>
              <a:r>
                <a:rPr lang="ru-RU" sz="14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ПЕРМСКОМУ КРАЮ</a:t>
              </a:r>
            </a:p>
          </p:txBody>
        </p:sp>
        <p:pic>
          <p:nvPicPr>
            <p:cNvPr id="15372" name="Picture 8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2558"/>
            <a:stretch>
              <a:fillRect/>
            </a:stretch>
          </p:blipFill>
          <p:spPr bwMode="auto">
            <a:xfrm>
              <a:off x="8278813" y="234950"/>
              <a:ext cx="1627187" cy="6429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3" name="Заголовок 1"/>
          <p:cNvSpPr txBox="1">
            <a:spLocks/>
          </p:cNvSpPr>
          <p:nvPr/>
        </p:nvSpPr>
        <p:spPr>
          <a:xfrm>
            <a:off x="183547" y="808402"/>
            <a:ext cx="8814217" cy="752473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4" name="Объект 2"/>
          <p:cNvSpPr txBox="1">
            <a:spLocks/>
          </p:cNvSpPr>
          <p:nvPr/>
        </p:nvSpPr>
        <p:spPr>
          <a:xfrm>
            <a:off x="76042" y="1560875"/>
            <a:ext cx="8921721" cy="514472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buFont typeface="Wingdings" panose="05000000000000000000" pitchFamily="2" charset="2"/>
              <a:buChar char="ü"/>
            </a:pPr>
            <a:endParaRPr lang="ru-RU" sz="5500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2519" y="1184078"/>
            <a:ext cx="88431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Кодекс РФ об административных правонарушениях от 30.12.2001 № 195-ФЗ  (статья 13.19)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8302531"/>
              </p:ext>
            </p:extLst>
          </p:nvPr>
        </p:nvGraphicFramePr>
        <p:xfrm>
          <a:off x="231594" y="2636912"/>
          <a:ext cx="8766170" cy="3261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8112"/>
                <a:gridCol w="5178058"/>
              </a:tblGrid>
              <a:tr h="370840">
                <a:tc>
                  <a:txBody>
                    <a:bodyPr/>
                    <a:lstStyle/>
                    <a:p>
                      <a:endParaRPr lang="ru-RU" sz="3000" dirty="0"/>
                    </a:p>
                  </a:txBody>
                  <a:tcPr marL="84406" marR="84406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3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Размер штрафа</a:t>
                      </a:r>
                      <a:endParaRPr lang="ru-RU" sz="3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406" marR="84406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Должностные лица </a:t>
                      </a:r>
                      <a:endParaRPr lang="ru-RU" sz="2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406" marR="84406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 10</a:t>
                      </a:r>
                      <a:r>
                        <a:rPr lang="en-US" sz="2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000 до 20</a:t>
                      </a:r>
                      <a:r>
                        <a:rPr lang="en-US" sz="2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000 рублей</a:t>
                      </a:r>
                      <a:endParaRPr lang="ru-RU" sz="2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406" marR="84406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Юридические лица </a:t>
                      </a:r>
                      <a:endParaRPr lang="ru-RU" sz="2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406" marR="84406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 20</a:t>
                      </a:r>
                      <a:r>
                        <a:rPr lang="en-US" sz="2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000 до 70</a:t>
                      </a:r>
                      <a:r>
                        <a:rPr lang="en-US" sz="2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000 рублей</a:t>
                      </a:r>
                      <a:endParaRPr lang="ru-RU" sz="2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406" marR="84406">
                    <a:noFill/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endParaRPr lang="en-US" sz="2000" b="1" dirty="0" smtClean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ПОВТОРНО</a:t>
                      </a:r>
                      <a:r>
                        <a:rPr lang="ru-RU" sz="20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r>
                        <a:rPr lang="en-US" sz="20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20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АДМИНИСТРАТИВНОЕ </a:t>
                      </a:r>
                      <a:r>
                        <a:rPr lang="en-US" sz="20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20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ПРАВОНАРУШЕНИЕ</a:t>
                      </a:r>
                      <a:endParaRPr lang="en-US" sz="2000" b="1" baseline="0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000" b="1" dirty="0">
                        <a:solidFill>
                          <a:srgbClr val="C00000"/>
                        </a:solidFill>
                      </a:endParaRPr>
                    </a:p>
                  </a:txBody>
                  <a:tcPr marL="84406" marR="84406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Должностные лица</a:t>
                      </a:r>
                      <a:endParaRPr lang="ru-RU" sz="2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406" marR="84406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 30</a:t>
                      </a:r>
                      <a:r>
                        <a:rPr lang="en-US" sz="2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000 до 50</a:t>
                      </a:r>
                      <a:r>
                        <a:rPr lang="en-US" sz="2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000 рублей</a:t>
                      </a:r>
                      <a:endParaRPr lang="ru-RU" sz="2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406" marR="84406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Юридические лица</a:t>
                      </a:r>
                      <a:endParaRPr lang="ru-RU" sz="2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406" marR="84406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 100</a:t>
                      </a:r>
                      <a:r>
                        <a:rPr lang="en-US" sz="2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000 до 150</a:t>
                      </a:r>
                      <a:r>
                        <a:rPr lang="en-US" sz="2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000 рублей</a:t>
                      </a:r>
                      <a:endParaRPr lang="ru-RU" sz="2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406" marR="84406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432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110660"/>
            <a:ext cx="9144000" cy="1014084"/>
            <a:chOff x="25400" y="110659"/>
            <a:chExt cx="9880600" cy="767229"/>
          </a:xfrm>
        </p:grpSpPr>
        <p:pic>
          <p:nvPicPr>
            <p:cNvPr id="3" name="Picture 8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95275" y="233363"/>
              <a:ext cx="2413000" cy="644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" name="Picture 8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32558"/>
            <a:stretch>
              <a:fillRect/>
            </a:stretch>
          </p:blipFill>
          <p:spPr bwMode="auto">
            <a:xfrm>
              <a:off x="25400" y="233363"/>
              <a:ext cx="285750" cy="644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" name="Picture 8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2558"/>
            <a:stretch>
              <a:fillRect/>
            </a:stretch>
          </p:blipFill>
          <p:spPr bwMode="auto">
            <a:xfrm>
              <a:off x="2555875" y="233363"/>
              <a:ext cx="1627188" cy="644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8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2558"/>
            <a:stretch>
              <a:fillRect/>
            </a:stretch>
          </p:blipFill>
          <p:spPr bwMode="auto">
            <a:xfrm>
              <a:off x="4060825" y="233363"/>
              <a:ext cx="1627188" cy="644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8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2558"/>
            <a:stretch>
              <a:fillRect/>
            </a:stretch>
          </p:blipFill>
          <p:spPr bwMode="auto">
            <a:xfrm>
              <a:off x="5561013" y="233363"/>
              <a:ext cx="1627187" cy="644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8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2558"/>
            <a:stretch>
              <a:fillRect/>
            </a:stretch>
          </p:blipFill>
          <p:spPr bwMode="auto">
            <a:xfrm>
              <a:off x="7059613" y="233363"/>
              <a:ext cx="1627187" cy="644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TextBox 1"/>
            <p:cNvSpPr txBox="1">
              <a:spLocks noChangeArrowheads="1"/>
            </p:cNvSpPr>
            <p:nvPr/>
          </p:nvSpPr>
          <p:spPr bwMode="auto">
            <a:xfrm>
              <a:off x="990600" y="110659"/>
              <a:ext cx="8915400" cy="3958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4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ТЕРРИТОРИАЛЬНЫЙ ОРГАН ФЕДЕРАЛЬНОЙ СЛУЖБЫ</a:t>
              </a:r>
              <a:r>
                <a:rPr lang="en-US" sz="14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4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/>
              </a:r>
              <a:br>
                <a:rPr lang="ru-RU" sz="14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</a:br>
              <a:r>
                <a:rPr lang="ru-RU" sz="14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ГОСУДАРСТВЕННОЙ </a:t>
              </a:r>
              <a:r>
                <a:rPr lang="ru-RU" sz="14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СТАТИСТИКИ ПО </a:t>
              </a:r>
              <a:r>
                <a:rPr lang="ru-RU" sz="14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ПЕРМСКОМУ КРАЮ</a:t>
              </a:r>
            </a:p>
          </p:txBody>
        </p:sp>
        <p:pic>
          <p:nvPicPr>
            <p:cNvPr id="10" name="Picture 8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2558"/>
            <a:stretch>
              <a:fillRect/>
            </a:stretch>
          </p:blipFill>
          <p:spPr bwMode="auto">
            <a:xfrm>
              <a:off x="8278813" y="234950"/>
              <a:ext cx="1627187" cy="6429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1" name="Прямоугольник 10"/>
          <p:cNvSpPr/>
          <p:nvPr/>
        </p:nvSpPr>
        <p:spPr>
          <a:xfrm>
            <a:off x="23446" y="1556950"/>
            <a:ext cx="8998888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Удникова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Ирина Алексеевна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+7 (342) 236-47-38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доб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2-48#</a:t>
            </a:r>
          </a:p>
          <a:p>
            <a:endParaRPr lang="ru-RU" sz="1000" b="1" dirty="0" smtClean="0">
              <a:solidFill>
                <a:srgbClr val="C00000"/>
              </a:solidFill>
              <a:latin typeface="+mn-lt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Адрес электронной почты: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P59_trud@gks.ru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3700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Форма федерального статистического наблюдения </a:t>
            </a:r>
            <a:r>
              <a:rPr lang="ru-RU" sz="24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24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2-МП инновация «Сведения об инновационной деятельности малого предприятия» </a:t>
            </a:r>
            <a:r>
              <a:rPr lang="ru-RU" sz="24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утверждена </a:t>
            </a:r>
            <a:r>
              <a:rPr lang="ru-RU" sz="24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приказом Росстата от 30.12.2019 № 825</a:t>
            </a:r>
            <a:br>
              <a:rPr lang="ru-RU" sz="24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988840"/>
            <a:ext cx="9144000" cy="4869160"/>
          </a:xfrm>
        </p:spPr>
        <p:txBody>
          <a:bodyPr/>
          <a:lstStyle/>
          <a:p>
            <a:pPr marL="0" indent="0" algn="ctr">
              <a:buNone/>
            </a:pPr>
            <a:r>
              <a:rPr lang="ru-RU" sz="1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Форму </a:t>
            </a:r>
            <a:r>
              <a:rPr lang="ru-RU" sz="18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№ 2- МП инновация предоставляют </a:t>
            </a:r>
          </a:p>
          <a:p>
            <a:pPr marL="0" indent="0" algn="ctr">
              <a:buNone/>
            </a:pPr>
            <a:r>
              <a:rPr lang="ru-RU" sz="18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юридические лица, являющиеся малыми </a:t>
            </a:r>
            <a:r>
              <a:rPr lang="ru-RU" sz="1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предприятиями</a:t>
            </a:r>
            <a:endParaRPr lang="ru-RU" sz="1800" b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18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(кроме </a:t>
            </a:r>
            <a:r>
              <a:rPr lang="ru-RU" sz="18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микропредприятий</a:t>
            </a:r>
            <a:r>
              <a:rPr lang="ru-RU" sz="18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1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осуществляющие </a:t>
            </a:r>
            <a:r>
              <a:rPr lang="ru-RU" sz="18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экономическую деятельность </a:t>
            </a:r>
            <a:r>
              <a:rPr lang="ru-RU" sz="1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8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соответствии </a:t>
            </a:r>
            <a:r>
              <a:rPr lang="ru-RU" sz="1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с Общероссийским классификатором видов экономической деятельности (ОКВЭД2 ОК 029-2014 (КДЕС Ред.2):</a:t>
            </a:r>
            <a:endParaRPr lang="ru-RU" sz="1800" b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9022" y="5732466"/>
            <a:ext cx="213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Добыча </a:t>
            </a:r>
            <a:r>
              <a:rPr lang="ru-RU" sz="12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полезных </a:t>
            </a:r>
            <a:r>
              <a:rPr lang="ru-RU" sz="12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ископаемых</a:t>
            </a:r>
          </a:p>
          <a:p>
            <a:r>
              <a:rPr lang="en-US" sz="12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2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раздел В</a:t>
            </a:r>
            <a:r>
              <a:rPr lang="en-US" sz="12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2300347" y="5766993"/>
            <a:ext cx="168094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Обрабатывающие производства</a:t>
            </a:r>
          </a:p>
          <a:p>
            <a:r>
              <a:rPr lang="ru-RU" sz="12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(раздел С</a:t>
            </a:r>
            <a:r>
              <a:rPr lang="ru-RU" sz="14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4260168" y="5732466"/>
            <a:ext cx="23762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Обеспечение </a:t>
            </a:r>
            <a:r>
              <a:rPr lang="ru-RU" sz="12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электрической энергией, газом и паром; кондиционирование воздуха  (Раздел</a:t>
            </a:r>
            <a:r>
              <a:rPr lang="en-US" sz="12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D</a:t>
            </a:r>
            <a:r>
              <a:rPr lang="ru-RU" sz="12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, за исключением 35.14, 35.23, 35.30.6);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666168" y="5715443"/>
            <a:ext cx="223224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2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одоснабжение; водоотведение</a:t>
            </a:r>
            <a:r>
              <a:rPr lang="ru-RU" sz="12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, организации сбора и утилизации отходов, </a:t>
            </a:r>
            <a:endParaRPr lang="ru-RU" sz="1200" b="1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деятельность </a:t>
            </a:r>
            <a:r>
              <a:rPr lang="ru-RU" sz="12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по ликвидации загрязнений (раздел Е)</a:t>
            </a:r>
          </a:p>
          <a:p>
            <a:endParaRPr lang="ru-RU" dirty="0"/>
          </a:p>
        </p:txBody>
      </p:sp>
      <p:sp>
        <p:nvSpPr>
          <p:cNvPr id="15" name="Стрелка вниз 14"/>
          <p:cNvSpPr/>
          <p:nvPr/>
        </p:nvSpPr>
        <p:spPr>
          <a:xfrm>
            <a:off x="1008778" y="3717032"/>
            <a:ext cx="322862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3131840" y="3717032"/>
            <a:ext cx="322862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>
            <a:off x="5316605" y="3717032"/>
            <a:ext cx="322862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7834517" y="3717032"/>
            <a:ext cx="322862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395536" y="1844824"/>
            <a:ext cx="8424936" cy="0"/>
          </a:xfrm>
          <a:prstGeom prst="line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Рисунок 20" descr="_18591-3525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4365104"/>
            <a:ext cx="1944215" cy="1152128"/>
          </a:xfrm>
          <a:prstGeom prst="rect">
            <a:avLst/>
          </a:prstGeom>
        </p:spPr>
      </p:pic>
      <p:pic>
        <p:nvPicPr>
          <p:cNvPr id="22" name="Рисунок 21" descr="_23-21474984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11760" y="4365104"/>
            <a:ext cx="1872208" cy="1224136"/>
          </a:xfrm>
          <a:prstGeom prst="rect">
            <a:avLst/>
          </a:prstGeom>
        </p:spPr>
      </p:pic>
      <p:pic>
        <p:nvPicPr>
          <p:cNvPr id="23" name="Рисунок 22" descr="_98396-559.jpg"/>
          <p:cNvPicPr>
            <a:picLocks noChangeAspect="1"/>
          </p:cNvPicPr>
          <p:nvPr/>
        </p:nvPicPr>
        <p:blipFill>
          <a:blip r:embed="rId4" cstate="print"/>
          <a:srcRect l="46377" b="66907"/>
          <a:stretch>
            <a:fillRect/>
          </a:stretch>
        </p:blipFill>
        <p:spPr>
          <a:xfrm>
            <a:off x="4427984" y="4365104"/>
            <a:ext cx="2232248" cy="1224136"/>
          </a:xfrm>
          <a:prstGeom prst="rect">
            <a:avLst/>
          </a:prstGeom>
        </p:spPr>
      </p:pic>
      <p:pic>
        <p:nvPicPr>
          <p:cNvPr id="24" name="Рисунок 23" descr="_1284-17769.jpg"/>
          <p:cNvPicPr>
            <a:picLocks noChangeAspect="1"/>
          </p:cNvPicPr>
          <p:nvPr/>
        </p:nvPicPr>
        <p:blipFill>
          <a:blip r:embed="rId5" cstate="print"/>
          <a:srcRect b="34837"/>
          <a:stretch>
            <a:fillRect/>
          </a:stretch>
        </p:blipFill>
        <p:spPr>
          <a:xfrm>
            <a:off x="6876256" y="4365104"/>
            <a:ext cx="2088232" cy="1297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92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ru-RU" sz="24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Особенности предоставления отчетности </a:t>
            </a:r>
            <a:br>
              <a:rPr lang="ru-RU" sz="24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по форме № 2-МП инновация</a:t>
            </a:r>
            <a:endParaRPr lang="ru-RU" sz="2400" b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83568" y="1700808"/>
            <a:ext cx="7632848" cy="93610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l">
              <a:buFont typeface="Wingdings" pitchFamily="2" charset="2"/>
              <a:buChar char="Ø"/>
            </a:pPr>
            <a:r>
              <a:rPr lang="ru-RU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тчет </a:t>
            </a:r>
            <a:r>
              <a:rPr lang="ru-RU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форме № 2-МП </a:t>
            </a:r>
            <a:r>
              <a:rPr lang="ru-RU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инновации </a:t>
            </a:r>
            <a:r>
              <a:rPr lang="ru-RU" b="1" u="sng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нужно </a:t>
            </a:r>
            <a:r>
              <a:rPr lang="ru-RU" b="1" u="sng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сдать</a:t>
            </a:r>
            <a:r>
              <a:rPr lang="ru-RU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 зависимости от того, </a:t>
            </a:r>
            <a:r>
              <a:rPr lang="ru-RU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 организация инновационную </a:t>
            </a:r>
            <a:r>
              <a:rPr lang="ru-RU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или </a:t>
            </a:r>
            <a:r>
              <a:rPr lang="ru-RU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нет!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83568" y="2996952"/>
            <a:ext cx="7632848" cy="93610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l"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Предоставление предприятием информационного письма, возможно только в случае отсутствия у него финансово -хозяйственной деятельности!</a:t>
            </a:r>
            <a:endParaRPr lang="ru-RU" b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83568" y="4365104"/>
            <a:ext cx="7632848" cy="93610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l"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Понятие </a:t>
            </a:r>
            <a:r>
              <a:rPr lang="ru-RU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«нулевой </a:t>
            </a:r>
            <a:r>
              <a:rPr lang="ru-RU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отчет» отсутствует!</a:t>
            </a:r>
            <a:endParaRPr lang="ru-RU" b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79512" y="1196752"/>
            <a:ext cx="8640960" cy="0"/>
          </a:xfrm>
          <a:prstGeom prst="line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964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467544" y="191540"/>
            <a:ext cx="8352928" cy="36004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b="1" dirty="0" smtClean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buFont typeface="Wingdings" pitchFamily="2" charset="2"/>
              <a:buChar char="Ø"/>
            </a:pPr>
            <a:r>
              <a:rPr lang="ru-RU" sz="16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Инновации </a:t>
            </a:r>
            <a:r>
              <a:rPr lang="ru-RU" sz="16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должны быть новыми для отчитывающейся </a:t>
            </a:r>
            <a:r>
              <a:rPr lang="ru-RU" sz="16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</a:t>
            </a:r>
            <a:endParaRPr lang="ru-RU" sz="1600" b="1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31540" y="737701"/>
            <a:ext cx="8352928" cy="34203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l">
              <a:buFont typeface="Wingdings" pitchFamily="2" charset="2"/>
              <a:buChar char="Ø"/>
            </a:pPr>
            <a:r>
              <a:rPr lang="ru-RU" sz="16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Инновации </a:t>
            </a:r>
            <a:r>
              <a:rPr lang="ru-RU" sz="1600" b="1" u="sng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обязательно</a:t>
            </a:r>
            <a:r>
              <a:rPr lang="ru-RU" sz="16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должны быть новыми для рынка</a:t>
            </a:r>
            <a:endParaRPr lang="ru-RU" sz="16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67544" y="1276400"/>
            <a:ext cx="8280920" cy="50405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l">
              <a:buFont typeface="Wingdings" pitchFamily="2" charset="2"/>
              <a:buChar char="Ø"/>
            </a:pPr>
            <a:r>
              <a:rPr lang="ru-RU" sz="16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имеет значения, кем были разработаны инновационные продукты</a:t>
            </a:r>
            <a:endParaRPr lang="ru-RU" sz="16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67544" y="1988840"/>
            <a:ext cx="8280920" cy="72008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l">
              <a:buFont typeface="Wingdings" pitchFamily="2" charset="2"/>
              <a:buChar char="Ø"/>
            </a:pPr>
            <a:r>
              <a:rPr lang="ru-RU" sz="16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организациях,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u="sng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введенных в эксплуатацию менее трех лет назад, </a:t>
            </a:r>
            <a:r>
              <a:rPr lang="ru-RU" sz="16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включая отчетный год, </a:t>
            </a:r>
            <a:r>
              <a:rPr lang="ru-RU" sz="1600" b="1" u="sng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вся произведенная продукция будет считаться инновационной</a:t>
            </a:r>
            <a:endParaRPr lang="ru-RU" sz="1600" dirty="0">
              <a:solidFill>
                <a:srgbClr val="000066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67544" y="3068960"/>
            <a:ext cx="8352928" cy="86409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l">
              <a:buFont typeface="Wingdings" pitchFamily="2" charset="2"/>
              <a:buChar char="Ø"/>
            </a:pPr>
            <a:r>
              <a:rPr lang="ru-RU" sz="16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организациях, </a:t>
            </a:r>
            <a:r>
              <a:rPr lang="ru-RU" sz="1600" b="1" u="sng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введенных в эксплуатацию менее трех лет назад, </a:t>
            </a:r>
            <a:r>
              <a:rPr lang="ru-RU" sz="16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включая отчетный год, </a:t>
            </a:r>
            <a:r>
              <a:rPr lang="ru-RU" sz="1600" b="1" u="sng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вся произведенная продукция будет считаться инновационной</a:t>
            </a:r>
            <a:endParaRPr lang="ru-RU" sz="1600" dirty="0">
              <a:solidFill>
                <a:srgbClr val="000066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67544" y="4149080"/>
            <a:ext cx="8352928" cy="122413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l">
              <a:buFont typeface="Wingdings" pitchFamily="2" charset="2"/>
              <a:buChar char="Ø"/>
            </a:pPr>
            <a:r>
              <a:rPr lang="ru-RU" sz="16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заполнении данных об объеме отгруженных товаров собственного производства, выполненных работ и услуг необходимо использовать указания по заполнению формы № ПМ «Сведения об основных показателях деятельности малого предприятия</a:t>
            </a:r>
            <a:r>
              <a:rPr lang="ru-RU" sz="16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16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67544" y="5733256"/>
            <a:ext cx="8352928" cy="90872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l">
              <a:buFont typeface="Wingdings" pitchFamily="2" charset="2"/>
              <a:buChar char="Ø"/>
            </a:pPr>
            <a:r>
              <a:rPr lang="ru-RU" sz="16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заполнении данных по строке 104 о затратах на исследования и разработки необходимо использовать указания по заполнению формы № 2-наука «Сведения о выполнении научных исследований и разработок</a:t>
            </a:r>
            <a:r>
              <a:rPr lang="ru-RU" sz="16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79448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507288" cy="418058"/>
          </a:xfrm>
        </p:spPr>
        <p:txBody>
          <a:bodyPr/>
          <a:lstStyle/>
          <a:p>
            <a:r>
              <a:rPr lang="ru-RU" sz="24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Инновационная активность организаций</a:t>
            </a:r>
            <a:endParaRPr lang="ru-RU" sz="2400" b="1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3321408"/>
              </p:ext>
            </p:extLst>
          </p:nvPr>
        </p:nvGraphicFramePr>
        <p:xfrm>
          <a:off x="395536" y="764704"/>
          <a:ext cx="8686800" cy="5949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049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1301006"/>
          </a:xfrm>
        </p:spPr>
        <p:txBody>
          <a:bodyPr/>
          <a:lstStyle/>
          <a:p>
            <a:r>
              <a:rPr lang="ru-RU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К инновациям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относятся:</a:t>
            </a:r>
            <a:r>
              <a:rPr lang="ru-RU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23528" y="980728"/>
            <a:ext cx="8496944" cy="0"/>
          </a:xfrm>
          <a:prstGeom prst="line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Скругленный прямоугольник 5"/>
          <p:cNvSpPr/>
          <p:nvPr/>
        </p:nvSpPr>
        <p:spPr>
          <a:xfrm>
            <a:off x="539552" y="1124744"/>
            <a:ext cx="8280920" cy="28803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ru-RU" sz="16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Эстетические </a:t>
            </a:r>
            <a:r>
              <a:rPr lang="ru-RU" sz="16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изменения в продуктах (например, в цвете, декоре и прочее)</a:t>
            </a:r>
            <a:endParaRPr lang="ru-RU" sz="16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51344" y="1628800"/>
            <a:ext cx="8266072" cy="43204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ru-RU" sz="16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Незначительные </a:t>
            </a:r>
            <a:r>
              <a:rPr lang="ru-RU" sz="16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технические или внешние изменения в продукте</a:t>
            </a:r>
            <a:endParaRPr lang="ru-RU" sz="16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44582" y="2204864"/>
            <a:ext cx="8280920" cy="79208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ru-RU" sz="16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Расширение </a:t>
            </a:r>
            <a:r>
              <a:rPr lang="ru-RU" sz="16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номенклатуры товаров, работ, услуг за счет ввода в производство товаров, работ, услуг, не выпускавшихся ранее на данном предприятии, но уже достаточно известных на рынке сбыта видов товаров, работ, </a:t>
            </a:r>
            <a:r>
              <a:rPr lang="ru-RU" sz="16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услуг</a:t>
            </a:r>
            <a:endParaRPr lang="ru-RU" sz="16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55164" y="3210312"/>
            <a:ext cx="8249696" cy="86409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ru-RU" sz="16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Расширение </a:t>
            </a:r>
            <a:r>
              <a:rPr lang="ru-RU" sz="16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производственных мощностей за счет дополнительных станков уже известной модели, либо даже замена станков на более поздние модификации той же модели</a:t>
            </a:r>
            <a:endParaRPr lang="ru-RU" sz="16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74928" y="4224692"/>
            <a:ext cx="8280920" cy="50405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ru-RU" sz="16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Продажа </a:t>
            </a:r>
            <a:r>
              <a:rPr lang="ru-RU" sz="16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инновационных товаров, работ, услуг, полностью произведенных и разработанных другими организациями</a:t>
            </a:r>
            <a:endParaRPr lang="ru-RU" sz="16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13360" y="4869160"/>
            <a:ext cx="8242488" cy="36004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ru-RU" sz="16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Рекламная </a:t>
            </a:r>
            <a:r>
              <a:rPr lang="ru-RU" sz="16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концепция, прототип или модель продукта, который еще не существует</a:t>
            </a:r>
            <a:endParaRPr lang="ru-RU" sz="16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75712" y="5373216"/>
            <a:ext cx="8304504" cy="50405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ru-RU" sz="16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Формулировка </a:t>
            </a:r>
            <a:r>
              <a:rPr lang="ru-RU" sz="16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новой корпоративной или управленческой стратегии, если она не вступила в действие</a:t>
            </a:r>
            <a:endParaRPr lang="ru-RU" sz="1600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67720" y="6021288"/>
            <a:ext cx="8312496" cy="72008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Изменения</a:t>
            </a:r>
            <a:r>
              <a:rPr lang="ru-RU" sz="16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, обусловленные внешними ценовыми </a:t>
            </a:r>
            <a:r>
              <a:rPr lang="ru-RU" sz="16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факторами; прекращение </a:t>
            </a:r>
            <a:r>
              <a:rPr lang="ru-RU" sz="16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выпуска продукта, использования </a:t>
            </a:r>
            <a:r>
              <a:rPr lang="ru-RU" sz="16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бизнес-процесса; реорганизация предприятий</a:t>
            </a:r>
            <a:r>
              <a:rPr lang="ru-RU" sz="16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, если в результате предприятие не разрабатывает или не принимает новый </a:t>
            </a:r>
            <a:r>
              <a:rPr lang="ru-RU" sz="16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бизнес-процесс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568665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712" y="0"/>
            <a:ext cx="9109288" cy="4869160"/>
          </a:xfrm>
        </p:spPr>
        <p:txBody>
          <a:bodyPr/>
          <a:lstStyle/>
          <a:p>
            <a:r>
              <a:rPr lang="ru-RU" sz="24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Раздел 1. Объем инновационных товаров, работ, услуг; </a:t>
            </a:r>
            <a:r>
              <a:rPr lang="ru-RU" sz="24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затраты </a:t>
            </a:r>
            <a:r>
              <a:rPr lang="ru-RU" sz="24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на инновационную деятельность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u="sng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за отчетный год, тысяча рублей (с одним десятичным знаком)</a:t>
            </a:r>
            <a:br>
              <a:rPr lang="ru-RU" sz="1800" u="sng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u="sng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u="sng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Раздел заполняют все предприятия, вне зависимости от того, осуществляли они инновационную деятельность в отчетном периоде или нет</a:t>
            </a:r>
            <a:r>
              <a:rPr lang="ru-RU" sz="2000" dirty="0">
                <a:solidFill>
                  <a:srgbClr val="000066"/>
                </a:solidFill>
              </a:rPr>
              <a:t/>
            </a:r>
            <a:br>
              <a:rPr lang="ru-RU" sz="2000" dirty="0">
                <a:solidFill>
                  <a:srgbClr val="000066"/>
                </a:solidFill>
              </a:rPr>
            </a:br>
            <a:r>
              <a:rPr lang="ru-RU" sz="18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При заполнении данных об объеме отгруженных товаров собственного производства, выполненных работ и услуг необходимо руководствоваться Указаниями по заполнению формы федерального статистического наблюдения № ПМ «Сведения об основных показателях деятельности малого предприятия», </a:t>
            </a:r>
            <a:r>
              <a:rPr lang="ru-RU" sz="18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утвержденными </a:t>
            </a:r>
            <a:r>
              <a:rPr lang="ru-RU" sz="18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приказом Росстата от 23 января 2019 № </a:t>
            </a:r>
            <a:r>
              <a:rPr lang="ru-RU" sz="18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22</a:t>
            </a:r>
            <a:br>
              <a:rPr lang="ru-RU" sz="18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организациях, введенных в эксплуатацию менее трех лет назад</a:t>
            </a:r>
            <a:r>
              <a:rPr lang="ru-RU" sz="18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, включая отчетный год, вся произведенная продукция </a:t>
            </a:r>
            <a:r>
              <a:rPr lang="ru-RU" sz="1800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будет считаться инновационной, </a:t>
            </a:r>
            <a:r>
              <a:rPr lang="ru-RU" sz="18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так  как она является новой для этой организации, а данные по строке </a:t>
            </a:r>
            <a:r>
              <a:rPr lang="ru-RU" sz="2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102=101=125</a:t>
            </a:r>
            <a:r>
              <a:rPr lang="ru-RU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10" r="40365"/>
          <a:stretch/>
        </p:blipFill>
        <p:spPr bwMode="auto">
          <a:xfrm>
            <a:off x="21353" y="4846320"/>
            <a:ext cx="5815568" cy="1895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836921" y="4509120"/>
            <a:ext cx="3055559" cy="100811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600" b="1" u="sng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Весь </a:t>
            </a:r>
            <a:r>
              <a:rPr lang="ru-RU" sz="1600" b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объем 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отгруженных товаров собственного производства, выполненных работ и услуг за 2019 </a:t>
            </a: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836921" y="5661248"/>
            <a:ext cx="3055559" cy="93610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Объем 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только </a:t>
            </a:r>
            <a:r>
              <a:rPr lang="ru-RU" sz="1600" b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инновационных товаров, работ, услуг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4644008" y="5517232"/>
            <a:ext cx="504056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>
            <a:stCxn id="3" idx="1"/>
          </p:cNvCxnSpPr>
          <p:nvPr/>
        </p:nvCxnSpPr>
        <p:spPr>
          <a:xfrm flipH="1">
            <a:off x="5148064" y="5013176"/>
            <a:ext cx="688857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Овал 8"/>
          <p:cNvSpPr/>
          <p:nvPr/>
        </p:nvSpPr>
        <p:spPr>
          <a:xfrm>
            <a:off x="4644008" y="6129300"/>
            <a:ext cx="504056" cy="4680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>
            <a:stCxn id="4" idx="1"/>
            <a:endCxn id="9" idx="6"/>
          </p:cNvCxnSpPr>
          <p:nvPr/>
        </p:nvCxnSpPr>
        <p:spPr>
          <a:xfrm flipH="1">
            <a:off x="5148064" y="6129300"/>
            <a:ext cx="688857" cy="2340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179512" y="4509120"/>
            <a:ext cx="2232248" cy="648072"/>
          </a:xfrm>
          <a:prstGeom prst="rect">
            <a:avLst/>
          </a:prstGeom>
          <a:solidFill>
            <a:schemeClr val="accent1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101 </a:t>
            </a:r>
            <a:r>
              <a:rPr lang="en-US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стр. 102</a:t>
            </a:r>
          </a:p>
          <a:p>
            <a:pPr algn="ctr"/>
            <a:endParaRPr lang="ru-RU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395536" y="1196752"/>
            <a:ext cx="8496944" cy="0"/>
          </a:xfrm>
          <a:prstGeom prst="line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401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84" r="10663"/>
          <a:stretch/>
        </p:blipFill>
        <p:spPr bwMode="auto">
          <a:xfrm>
            <a:off x="0" y="1372"/>
            <a:ext cx="5847143" cy="702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095568" y="476672"/>
            <a:ext cx="3045336" cy="154840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MO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MO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</a:t>
            </a:r>
            <a:r>
              <a:rPr lang="ru-MO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103 = сумме строк </a:t>
            </a:r>
            <a:r>
              <a:rPr lang="ru-MO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104–113</a:t>
            </a:r>
            <a:endParaRPr lang="ru-RU" sz="1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MO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стр. 103 = сумме строк 115</a:t>
            </a:r>
            <a:r>
              <a:rPr lang="ru-MO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ru-MO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120</a:t>
            </a:r>
            <a:endParaRPr lang="ru-RU" sz="1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MO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стр. 103 = сумме строк 123, 124</a:t>
            </a:r>
            <a:endParaRPr lang="ru-RU" sz="1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92295" y="2564904"/>
            <a:ext cx="2992759" cy="166801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заполнена строка 114, </a:t>
            </a: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то 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хотя бы одна из строк </a:t>
            </a:r>
            <a:endParaRPr lang="ru-RU" sz="1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106, 110, 111, 113 </a:t>
            </a:r>
            <a:r>
              <a:rPr lang="en-US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1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19664" y="5104968"/>
            <a:ext cx="3024336" cy="122413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Строка 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114 не должна быть больше суммы строк </a:t>
            </a:r>
            <a:endParaRPr lang="ru-RU" sz="1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106, 110, 111, 113</a:t>
            </a:r>
            <a:endParaRPr lang="ru-RU" sz="1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4644008" y="551384"/>
            <a:ext cx="504056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>
            <a:stCxn id="3" idx="1"/>
            <a:endCxn id="6" idx="6"/>
          </p:cNvCxnSpPr>
          <p:nvPr/>
        </p:nvCxnSpPr>
        <p:spPr>
          <a:xfrm flipH="1" flipV="1">
            <a:off x="5148064" y="731404"/>
            <a:ext cx="947504" cy="5194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4644008" y="6125068"/>
            <a:ext cx="504056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единительная линия 13"/>
          <p:cNvCxnSpPr>
            <a:stCxn id="4" idx="1"/>
            <a:endCxn id="12" idx="7"/>
          </p:cNvCxnSpPr>
          <p:nvPr/>
        </p:nvCxnSpPr>
        <p:spPr>
          <a:xfrm flipH="1">
            <a:off x="5074247" y="3398912"/>
            <a:ext cx="1118048" cy="27788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5" idx="1"/>
            <a:endCxn id="12" idx="7"/>
          </p:cNvCxnSpPr>
          <p:nvPr/>
        </p:nvCxnSpPr>
        <p:spPr>
          <a:xfrm flipH="1">
            <a:off x="5074247" y="5717036"/>
            <a:ext cx="1045417" cy="4607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847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52" t="24593" r="5488"/>
          <a:stretch/>
        </p:blipFill>
        <p:spPr bwMode="auto">
          <a:xfrm>
            <a:off x="0" y="116632"/>
            <a:ext cx="6588224" cy="6480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732240" y="3356992"/>
            <a:ext cx="2304256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Если заполнена строка 120, то должна быть заполнена хоть одна из строк 121-122</a:t>
            </a:r>
          </a:p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766480" y="1340768"/>
            <a:ext cx="230425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Стр. 120</a:t>
            </a:r>
            <a:r>
              <a:rPr lang="en-US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&gt;= </a:t>
            </a: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стр.121;</a:t>
            </a:r>
          </a:p>
          <a:p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Стр. 120</a:t>
            </a:r>
            <a:r>
              <a:rPr lang="en-US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&gt;= </a:t>
            </a: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стр.122</a:t>
            </a:r>
            <a:endParaRPr lang="ru-RU" sz="1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5348456" y="3573016"/>
            <a:ext cx="519688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>
            <a:stCxn id="4" idx="1"/>
            <a:endCxn id="5" idx="0"/>
          </p:cNvCxnSpPr>
          <p:nvPr/>
        </p:nvCxnSpPr>
        <p:spPr>
          <a:xfrm flipH="1">
            <a:off x="5608300" y="1916832"/>
            <a:ext cx="1158180" cy="16561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Овал 7"/>
          <p:cNvSpPr/>
          <p:nvPr/>
        </p:nvSpPr>
        <p:spPr>
          <a:xfrm>
            <a:off x="5348456" y="4077072"/>
            <a:ext cx="504056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5348456" y="4437112"/>
            <a:ext cx="504056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>
            <a:stCxn id="8" idx="6"/>
            <a:endCxn id="3" idx="1"/>
          </p:cNvCxnSpPr>
          <p:nvPr/>
        </p:nvCxnSpPr>
        <p:spPr>
          <a:xfrm>
            <a:off x="5852512" y="4257092"/>
            <a:ext cx="8797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3" idx="1"/>
            <a:endCxn id="9" idx="6"/>
          </p:cNvCxnSpPr>
          <p:nvPr/>
        </p:nvCxnSpPr>
        <p:spPr>
          <a:xfrm flipH="1">
            <a:off x="5852512" y="4257092"/>
            <a:ext cx="879728" cy="3960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7174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8473</TotalTime>
  <Words>1303</Words>
  <Application>Microsoft Office PowerPoint</Application>
  <PresentationFormat>Экран (4:3)</PresentationFormat>
  <Paragraphs>125</Paragraphs>
  <Slides>17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Специальное оформление</vt:lpstr>
      <vt:lpstr>Презентация PowerPoint</vt:lpstr>
      <vt:lpstr>Форма федерального статистического наблюдения  № 2-МП инновация «Сведения об инновационной деятельности малого предприятия»  утверждена приказом Росстата от 30.12.2019 № 825 </vt:lpstr>
      <vt:lpstr>Особенности предоставления отчетности  по форме № 2-МП инновация</vt:lpstr>
      <vt:lpstr>Презентация PowerPoint</vt:lpstr>
      <vt:lpstr>Инновационная активность организаций</vt:lpstr>
      <vt:lpstr>К инновациям НЕ относятся: </vt:lpstr>
      <vt:lpstr>Раздел 1. Объем инновационных товаров, работ, услуг;  затраты на инновационную деятельность  за отчетный год, тысяча рублей (с одним десятичным знаком)  Раздел заполняют все предприятия, вне зависимости от того, осуществляли они инновационную деятельность в отчетном периоде или нет При заполнении данных об объеме отгруженных товаров собственного производства, выполненных работ и услуг необходимо руководствоваться Указаниями по заполнению формы федерального статистического наблюдения № ПМ «Сведения об основных показателях деятельности малого предприятия»,  утвержденными приказом Росстата от 23 января 2019 № 22  В организациях, введенных в эксплуатацию менее трех лет назад, включая отчетный год, вся произведенная продукция будет считаться инновационной,  так  как она является новой для этой организации, а данные по строке 102=101=125 </vt:lpstr>
      <vt:lpstr>Презентация PowerPoint</vt:lpstr>
      <vt:lpstr>Презентация PowerPoint</vt:lpstr>
      <vt:lpstr>Справка 1. Объем инновационных  товаров, работ, услуг, вновь внедренных и подвергавшихся усовершенствованию в течение последних трех лет, тысяча рублей  Заполняют предприятия, у которых заполнена строка 102 Сумма строк  125, 126 по графе 3=строке 102</vt:lpstr>
      <vt:lpstr>Презентация PowerPoint</vt:lpstr>
      <vt:lpstr>Справка 2. Инновационные товары, работы, услуги  по заказу пользователей   ОБЯЗАТЕЛЬНО  заполняется предприятиями, у которых заполнена строка 102  Графа 3 по строкам 129, 130, 131 должна быть обязательно оценена каким-либо из кодов</vt:lpstr>
      <vt:lpstr>Справка 3. Разработка инноваций   Заполняют все предприятия вне зависимости от того, осуществляли они инновационную деятельность в отчетном периоде или нет </vt:lpstr>
      <vt:lpstr>Если по стр. 132133  отмечен код 1,  то укажите, кто разрабатывал эти инновации</vt:lpstr>
      <vt:lpstr>Раздел 2. Численность работников предприятия за отчетный год, человек   Раздел заполняют все предприятия, вне зависимости от того, осуществляли они  инновационную деятельность за отчетный год или нет         </vt:lpstr>
      <vt:lpstr>Презентация PowerPoint</vt:lpstr>
      <vt:lpstr>Презентация PowerPoint</vt:lpstr>
    </vt:vector>
  </TitlesOfParts>
  <Company>PermStat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Trud</dc:creator>
  <cp:lastModifiedBy>Морозова Елена Геннадьевна</cp:lastModifiedBy>
  <cp:revision>525</cp:revision>
  <dcterms:created xsi:type="dcterms:W3CDTF">2012-12-10T03:15:15Z</dcterms:created>
  <dcterms:modified xsi:type="dcterms:W3CDTF">2020-03-25T11:48:44Z</dcterms:modified>
</cp:coreProperties>
</file>